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1" charset="1" panose="020B0503030501040103"/>
      <p:regular r:id="rId10"/>
    </p:embeddedFont>
    <p:embeddedFont>
      <p:font typeface="Canva Sans 1 Bold" charset="1" panose="020B0803030501040103"/>
      <p:regular r:id="rId11"/>
    </p:embeddedFont>
    <p:embeddedFont>
      <p:font typeface="Canva Sans 1 Italics" charset="1" panose="020B0503030501040103"/>
      <p:regular r:id="rId12"/>
    </p:embeddedFont>
    <p:embeddedFont>
      <p:font typeface="Canva Sans 1 Bold Italics" charset="1" panose="020B0803030501040103"/>
      <p:regular r:id="rId13"/>
    </p:embeddedFont>
    <p:embeddedFont>
      <p:font typeface="Potta One" charset="1" panose="00000000000000000000"/>
      <p:regular r:id="rId14"/>
    </p:embeddedFont>
    <p:embeddedFont>
      <p:font typeface="Canva Sans 2" charset="1" panose="020B0503030501040103"/>
      <p:regular r:id="rId15"/>
    </p:embeddedFont>
    <p:embeddedFont>
      <p:font typeface="Canva Sans 2 Bold" charset="1" panose="020B0803030501040103"/>
      <p:regular r:id="rId16"/>
    </p:embeddedFont>
    <p:embeddedFont>
      <p:font typeface="Canva Sans 2 Italics" charset="1" panose="020B0503030501040103"/>
      <p:regular r:id="rId17"/>
    </p:embeddedFont>
    <p:embeddedFont>
      <p:font typeface="Canva Sans 2 Bold Italics" charset="1" panose="020B0803030501040103"/>
      <p:regular r:id="rId18"/>
    </p:embeddedFont>
    <p:embeddedFont>
      <p:font typeface="Canva Sans 2 Medium" charset="1" panose="020B0603030501040103"/>
      <p:regular r:id="rId19"/>
    </p:embeddedFont>
    <p:embeddedFont>
      <p:font typeface="Canva Sans 2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8.pn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9.png" Type="http://schemas.openxmlformats.org/officeDocument/2006/relationships/image"/><Relationship Id="rId4"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028700"/>
            <a:ext cx="2781801" cy="2316482"/>
          </a:xfrm>
          <a:custGeom>
            <a:avLst/>
            <a:gdLst/>
            <a:ahLst/>
            <a:cxnLst/>
            <a:rect r="r" b="b" t="t" l="l"/>
            <a:pathLst>
              <a:path h="2316482" w="2781801">
                <a:moveTo>
                  <a:pt x="0" y="0"/>
                </a:moveTo>
                <a:lnTo>
                  <a:pt x="2781801" y="0"/>
                </a:lnTo>
                <a:lnTo>
                  <a:pt x="2781801" y="2316482"/>
                </a:lnTo>
                <a:lnTo>
                  <a:pt x="0" y="2316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56598" y="2664463"/>
            <a:ext cx="5602702" cy="3384544"/>
          </a:xfrm>
          <a:custGeom>
            <a:avLst/>
            <a:gdLst/>
            <a:ahLst/>
            <a:cxnLst/>
            <a:rect r="r" b="b" t="t" l="l"/>
            <a:pathLst>
              <a:path h="3384544" w="5602702">
                <a:moveTo>
                  <a:pt x="0" y="0"/>
                </a:moveTo>
                <a:lnTo>
                  <a:pt x="5602702" y="0"/>
                </a:lnTo>
                <a:lnTo>
                  <a:pt x="5602702" y="3384544"/>
                </a:lnTo>
                <a:lnTo>
                  <a:pt x="0" y="3384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953708" y="3474720"/>
            <a:ext cx="5305592" cy="1668780"/>
          </a:xfrm>
          <a:prstGeom prst="rect">
            <a:avLst/>
          </a:prstGeom>
        </p:spPr>
        <p:txBody>
          <a:bodyPr anchor="t" rtlCol="false" tIns="0" lIns="0" bIns="0" rIns="0">
            <a:spAutoFit/>
          </a:bodyPr>
          <a:lstStyle/>
          <a:p>
            <a:pPr marL="0" indent="0" lvl="0">
              <a:lnSpc>
                <a:spcPts val="6719"/>
              </a:lnSpc>
              <a:spcBef>
                <a:spcPct val="0"/>
              </a:spcBef>
            </a:pPr>
            <a:r>
              <a:rPr lang="en-US" sz="4800">
                <a:solidFill>
                  <a:srgbClr val="FFFFFF"/>
                </a:solidFill>
                <a:latin typeface="Potta One"/>
              </a:rPr>
              <a:t>The Popularity Rise Of Kokomi</a:t>
            </a:r>
          </a:p>
        </p:txBody>
      </p:sp>
      <p:sp>
        <p:nvSpPr>
          <p:cNvPr name="TextBox 6" id="6"/>
          <p:cNvSpPr txBox="true"/>
          <p:nvPr/>
        </p:nvSpPr>
        <p:spPr>
          <a:xfrm rot="0">
            <a:off x="13635105" y="8741410"/>
            <a:ext cx="4052530" cy="9766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1 Bold"/>
              </a:rPr>
              <a:t>A Portofolio Project by </a:t>
            </a:r>
          </a:p>
          <a:p>
            <a:pPr algn="ctr">
              <a:lnSpc>
                <a:spcPts val="3919"/>
              </a:lnSpc>
            </a:pPr>
            <a:r>
              <a:rPr lang="en-US" sz="2799">
                <a:solidFill>
                  <a:srgbClr val="FFFFFF"/>
                </a:solidFill>
                <a:latin typeface="Canva Sans 1 Bold"/>
              </a:rPr>
              <a:t>Reynaldi Evans Adam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85400" y="933450"/>
            <a:ext cx="711719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1 Bold"/>
              </a:rPr>
              <a:t>Questionnaire Results</a:t>
            </a:r>
          </a:p>
        </p:txBody>
      </p:sp>
      <p:grpSp>
        <p:nvGrpSpPr>
          <p:cNvPr name="Group 4" id="4"/>
          <p:cNvGrpSpPr/>
          <p:nvPr/>
        </p:nvGrpSpPr>
        <p:grpSpPr>
          <a:xfrm rot="0">
            <a:off x="325657" y="3329806"/>
            <a:ext cx="8818343" cy="4520060"/>
            <a:chOff x="0" y="0"/>
            <a:chExt cx="11757790" cy="6026747"/>
          </a:xfrm>
        </p:grpSpPr>
        <p:sp>
          <p:nvSpPr>
            <p:cNvPr name="TextBox 5" id="5"/>
            <p:cNvSpPr txBox="true"/>
            <p:nvPr/>
          </p:nvSpPr>
          <p:spPr>
            <a:xfrm rot="0">
              <a:off x="8690398" y="2171980"/>
              <a:ext cx="3067392" cy="798330"/>
            </a:xfrm>
            <a:prstGeom prst="rect">
              <a:avLst/>
            </a:prstGeom>
          </p:spPr>
          <p:txBody>
            <a:bodyPr anchor="t" rtlCol="false" tIns="0" lIns="0" bIns="0" rIns="0">
              <a:spAutoFit/>
            </a:bodyPr>
            <a:lstStyle/>
            <a:p>
              <a:pPr algn="ctr">
                <a:lnSpc>
                  <a:spcPts val="2468"/>
                </a:lnSpc>
              </a:pPr>
              <a:r>
                <a:rPr lang="en-US" sz="1762">
                  <a:solidFill>
                    <a:srgbClr val="FFFFFF"/>
                  </a:solidFill>
                  <a:latin typeface="Canva Sans 1"/>
                </a:rPr>
                <a:t>First Release (Ver 2.1)</a:t>
              </a:r>
            </a:p>
            <a:p>
              <a:pPr algn="ctr">
                <a:lnSpc>
                  <a:spcPts val="2468"/>
                </a:lnSpc>
              </a:pPr>
              <a:r>
                <a:rPr lang="en-US" sz="1762">
                  <a:solidFill>
                    <a:srgbClr val="FFFFFF"/>
                  </a:solidFill>
                  <a:latin typeface="Canva Sans 1"/>
                </a:rPr>
                <a:t>43.5%</a:t>
              </a:r>
            </a:p>
          </p:txBody>
        </p:sp>
        <p:sp>
          <p:nvSpPr>
            <p:cNvPr name="TextBox 6" id="6"/>
            <p:cNvSpPr txBox="true"/>
            <p:nvPr/>
          </p:nvSpPr>
          <p:spPr>
            <a:xfrm rot="0">
              <a:off x="0" y="5167098"/>
              <a:ext cx="2910083" cy="798330"/>
            </a:xfrm>
            <a:prstGeom prst="rect">
              <a:avLst/>
            </a:prstGeom>
          </p:spPr>
          <p:txBody>
            <a:bodyPr anchor="t" rtlCol="false" tIns="0" lIns="0" bIns="0" rIns="0">
              <a:spAutoFit/>
            </a:bodyPr>
            <a:lstStyle/>
            <a:p>
              <a:pPr algn="ctr">
                <a:lnSpc>
                  <a:spcPts val="2468"/>
                </a:lnSpc>
              </a:pPr>
              <a:r>
                <a:rPr lang="en-US" sz="1762">
                  <a:solidFill>
                    <a:srgbClr val="FFFFFF"/>
                  </a:solidFill>
                  <a:latin typeface="Canva Sans 1"/>
                </a:rPr>
                <a:t>First Rerun (Ver. 2.5)</a:t>
              </a:r>
            </a:p>
            <a:p>
              <a:pPr algn="ctr">
                <a:lnSpc>
                  <a:spcPts val="2468"/>
                </a:lnSpc>
              </a:pPr>
              <a:r>
                <a:rPr lang="en-US" sz="1762">
                  <a:solidFill>
                    <a:srgbClr val="FFFFFF"/>
                  </a:solidFill>
                  <a:latin typeface="Canva Sans 1"/>
                </a:rPr>
                <a:t>39.1%</a:t>
              </a:r>
            </a:p>
          </p:txBody>
        </p:sp>
        <p:sp>
          <p:nvSpPr>
            <p:cNvPr name="TextBox 7" id="7"/>
            <p:cNvSpPr txBox="true"/>
            <p:nvPr/>
          </p:nvSpPr>
          <p:spPr>
            <a:xfrm rot="0">
              <a:off x="312741" y="-28575"/>
              <a:ext cx="3311471" cy="798330"/>
            </a:xfrm>
            <a:prstGeom prst="rect">
              <a:avLst/>
            </a:prstGeom>
          </p:spPr>
          <p:txBody>
            <a:bodyPr anchor="t" rtlCol="false" tIns="0" lIns="0" bIns="0" rIns="0">
              <a:spAutoFit/>
            </a:bodyPr>
            <a:lstStyle/>
            <a:p>
              <a:pPr algn="ctr">
                <a:lnSpc>
                  <a:spcPts val="2468"/>
                </a:lnSpc>
              </a:pPr>
              <a:r>
                <a:rPr lang="en-US" sz="1762">
                  <a:solidFill>
                    <a:srgbClr val="FFFFFF"/>
                  </a:solidFill>
                  <a:latin typeface="Canva Sans 1"/>
                </a:rPr>
                <a:t>Second Rerun (Ver 3.0)</a:t>
              </a:r>
            </a:p>
            <a:p>
              <a:pPr algn="ctr">
                <a:lnSpc>
                  <a:spcPts val="2468"/>
                </a:lnSpc>
              </a:pPr>
              <a:r>
                <a:rPr lang="en-US" sz="1762">
                  <a:solidFill>
                    <a:srgbClr val="FFFFFF"/>
                  </a:solidFill>
                  <a:latin typeface="Canva Sans 1"/>
                </a:rPr>
                <a:t>17.4%</a:t>
              </a:r>
            </a:p>
          </p:txBody>
        </p:sp>
        <p:grpSp>
          <p:nvGrpSpPr>
            <p:cNvPr name="Group 8" id="8"/>
            <p:cNvGrpSpPr>
              <a:grpSpLocks noChangeAspect="true"/>
            </p:cNvGrpSpPr>
            <p:nvPr/>
          </p:nvGrpSpPr>
          <p:grpSpPr>
            <a:xfrm rot="0">
              <a:off x="2627105" y="519668"/>
              <a:ext cx="5507079" cy="5507079"/>
              <a:chOff x="0" y="0"/>
              <a:chExt cx="2540000" cy="2540000"/>
            </a:xfrm>
          </p:grpSpPr>
          <p:sp>
            <p:nvSpPr>
              <p:cNvPr name="Freeform 9" id="9"/>
              <p:cNvSpPr/>
              <p:nvPr/>
            </p:nvSpPr>
            <p:spPr>
              <a:xfrm flipH="false" flipV="false" rot="0">
                <a:off x="1270000" y="0"/>
                <a:ext cx="1359319" cy="2458690"/>
              </a:xfrm>
              <a:custGeom>
                <a:avLst/>
                <a:gdLst/>
                <a:ahLst/>
                <a:cxnLst/>
                <a:rect r="r" b="b" t="t" l="l"/>
                <a:pathLst>
                  <a:path h="2458690" w="1359319">
                    <a:moveTo>
                      <a:pt x="0" y="0"/>
                    </a:moveTo>
                    <a:cubicBezTo>
                      <a:pt x="613757" y="0"/>
                      <a:pt x="1139695" y="438920"/>
                      <a:pt x="1249507" y="1042774"/>
                    </a:cubicBezTo>
                    <a:cubicBezTo>
                      <a:pt x="1359319" y="1646628"/>
                      <a:pt x="1021581" y="2242610"/>
                      <a:pt x="447118" y="2458690"/>
                    </a:cubicBezTo>
                    <a:lnTo>
                      <a:pt x="0" y="1270000"/>
                    </a:lnTo>
                    <a:close/>
                  </a:path>
                </a:pathLst>
              </a:custGeom>
              <a:solidFill>
                <a:srgbClr val="F3DFD9"/>
              </a:solidFill>
            </p:spPr>
          </p:sp>
          <p:sp>
            <p:nvSpPr>
              <p:cNvPr name="Freeform 10" id="10"/>
              <p:cNvSpPr/>
              <p:nvPr/>
            </p:nvSpPr>
            <p:spPr>
              <a:xfrm flipH="false" flipV="false" rot="0">
                <a:off x="-103682" y="630090"/>
                <a:ext cx="1879651" cy="2023535"/>
              </a:xfrm>
              <a:custGeom>
                <a:avLst/>
                <a:gdLst/>
                <a:ahLst/>
                <a:cxnLst/>
                <a:rect r="r" b="b" t="t" l="l"/>
                <a:pathLst>
                  <a:path h="2023535" w="1879651">
                    <a:moveTo>
                      <a:pt x="1879651" y="1804768"/>
                    </a:moveTo>
                    <a:cubicBezTo>
                      <a:pt x="1375999" y="2023535"/>
                      <a:pt x="788791" y="1893835"/>
                      <a:pt x="424142" y="1483280"/>
                    </a:cubicBezTo>
                    <a:cubicBezTo>
                      <a:pt x="59492" y="1072725"/>
                      <a:pt x="0" y="474314"/>
                      <a:pt x="276679" y="0"/>
                    </a:cubicBezTo>
                    <a:lnTo>
                      <a:pt x="1373682" y="639910"/>
                    </a:lnTo>
                    <a:close/>
                  </a:path>
                </a:pathLst>
              </a:custGeom>
              <a:solidFill>
                <a:srgbClr val="CAB5B5"/>
              </a:solidFill>
            </p:spPr>
          </p:sp>
          <p:sp>
            <p:nvSpPr>
              <p:cNvPr name="Freeform 11" id="11"/>
              <p:cNvSpPr/>
              <p:nvPr/>
            </p:nvSpPr>
            <p:spPr>
              <a:xfrm flipH="false" flipV="false" rot="0">
                <a:off x="142386" y="0"/>
                <a:ext cx="1127614" cy="1270000"/>
              </a:xfrm>
              <a:custGeom>
                <a:avLst/>
                <a:gdLst/>
                <a:ahLst/>
                <a:cxnLst/>
                <a:rect r="r" b="b" t="t" l="l"/>
                <a:pathLst>
                  <a:path h="1270000" w="1127614">
                    <a:moveTo>
                      <a:pt x="0" y="685717"/>
                    </a:moveTo>
                    <a:cubicBezTo>
                      <a:pt x="218256" y="264501"/>
                      <a:pt x="653083" y="47"/>
                      <a:pt x="1127487" y="0"/>
                    </a:cubicBezTo>
                    <a:lnTo>
                      <a:pt x="1127614" y="1270000"/>
                    </a:lnTo>
                    <a:close/>
                  </a:path>
                </a:pathLst>
              </a:custGeom>
              <a:solidFill>
                <a:srgbClr val="A08D93"/>
              </a:solidFill>
            </p:spPr>
          </p:sp>
        </p:grpSp>
      </p:grpSp>
      <p:sp>
        <p:nvSpPr>
          <p:cNvPr name="Freeform 12" id="12"/>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13" id="13"/>
          <p:cNvSpPr txBox="true"/>
          <p:nvPr/>
        </p:nvSpPr>
        <p:spPr>
          <a:xfrm rot="0">
            <a:off x="9876786" y="3527108"/>
            <a:ext cx="7382514" cy="3804285"/>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Among the 23 respondents who possess Kokomi in their accounts, a significant portion of these players opted to pull for her from her initial release onwards.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574489" y="388240"/>
            <a:ext cx="10749099" cy="1659255"/>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1 Bold"/>
              </a:rPr>
              <a:t>Questionnaire Results: Reasons you pulled for Kokomi</a:t>
            </a:r>
          </a:p>
        </p:txBody>
      </p:sp>
      <p:grpSp>
        <p:nvGrpSpPr>
          <p:cNvPr name="Group 4" id="4"/>
          <p:cNvGrpSpPr/>
          <p:nvPr/>
        </p:nvGrpSpPr>
        <p:grpSpPr>
          <a:xfrm rot="0">
            <a:off x="3676874" y="2924019"/>
            <a:ext cx="13582426" cy="4600632"/>
            <a:chOff x="0" y="0"/>
            <a:chExt cx="18109902" cy="6134176"/>
          </a:xfrm>
        </p:grpSpPr>
        <p:sp>
          <p:nvSpPr>
            <p:cNvPr name="TextBox 5" id="5"/>
            <p:cNvSpPr txBox="true"/>
            <p:nvPr/>
          </p:nvSpPr>
          <p:spPr>
            <a:xfrm rot="0">
              <a:off x="10827440" y="4224254"/>
              <a:ext cx="7282461"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Beneficial gameplay mechanics changes/additions </a:t>
              </a:r>
            </a:p>
            <a:p>
              <a:pPr algn="ctr">
                <a:lnSpc>
                  <a:spcPts val="2460"/>
                </a:lnSpc>
              </a:pPr>
              <a:r>
                <a:rPr lang="en-US" sz="1757">
                  <a:solidFill>
                    <a:srgbClr val="FFFFFF"/>
                  </a:solidFill>
                  <a:latin typeface="Canva Sans 1"/>
                </a:rPr>
                <a:t>62.1%</a:t>
              </a:r>
            </a:p>
          </p:txBody>
        </p:sp>
        <p:sp>
          <p:nvSpPr>
            <p:cNvPr name="TextBox 6" id="6"/>
            <p:cNvSpPr txBox="true"/>
            <p:nvPr/>
          </p:nvSpPr>
          <p:spPr>
            <a:xfrm rot="0">
              <a:off x="582511" y="3280701"/>
              <a:ext cx="3757979"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Engaging character design</a:t>
              </a:r>
            </a:p>
            <a:p>
              <a:pPr algn="ctr">
                <a:lnSpc>
                  <a:spcPts val="2460"/>
                </a:lnSpc>
              </a:pPr>
              <a:r>
                <a:rPr lang="en-US" sz="1757">
                  <a:solidFill>
                    <a:srgbClr val="FFFFFF"/>
                  </a:solidFill>
                  <a:latin typeface="Canva Sans 1"/>
                </a:rPr>
                <a:t>23%</a:t>
              </a:r>
            </a:p>
          </p:txBody>
        </p:sp>
        <p:sp>
          <p:nvSpPr>
            <p:cNvPr name="TextBox 7" id="7"/>
            <p:cNvSpPr txBox="true"/>
            <p:nvPr/>
          </p:nvSpPr>
          <p:spPr>
            <a:xfrm rot="0">
              <a:off x="0" y="-28575"/>
              <a:ext cx="6172249"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Well-suited for specific party compositions</a:t>
              </a:r>
            </a:p>
            <a:p>
              <a:pPr algn="ctr">
                <a:lnSpc>
                  <a:spcPts val="2460"/>
                </a:lnSpc>
              </a:pPr>
              <a:r>
                <a:rPr lang="en-US" sz="1757">
                  <a:solidFill>
                    <a:srgbClr val="FFFFFF"/>
                  </a:solidFill>
                  <a:latin typeface="Canva Sans 1"/>
                </a:rPr>
                <a:t>14.9%</a:t>
              </a:r>
            </a:p>
          </p:txBody>
        </p:sp>
        <p:grpSp>
          <p:nvGrpSpPr>
            <p:cNvPr name="Group 8" id="8"/>
            <p:cNvGrpSpPr>
              <a:grpSpLocks noChangeAspect="true"/>
            </p:cNvGrpSpPr>
            <p:nvPr/>
          </p:nvGrpSpPr>
          <p:grpSpPr>
            <a:xfrm rot="0">
              <a:off x="4951749" y="644118"/>
              <a:ext cx="5490059" cy="5490059"/>
              <a:chOff x="0" y="0"/>
              <a:chExt cx="2540000" cy="2540000"/>
            </a:xfrm>
          </p:grpSpPr>
          <p:sp>
            <p:nvSpPr>
              <p:cNvPr name="Freeform 9" id="9"/>
              <p:cNvSpPr/>
              <p:nvPr/>
            </p:nvSpPr>
            <p:spPr>
              <a:xfrm flipH="false" flipV="false" rot="0">
                <a:off x="351632" y="0"/>
                <a:ext cx="2293003" cy="2660948"/>
              </a:xfrm>
              <a:custGeom>
                <a:avLst/>
                <a:gdLst/>
                <a:ahLst/>
                <a:cxnLst/>
                <a:rect r="r" b="b" t="t" l="l"/>
                <a:pathLst>
                  <a:path h="2660948" w="2293003">
                    <a:moveTo>
                      <a:pt x="918368" y="0"/>
                    </a:moveTo>
                    <a:cubicBezTo>
                      <a:pt x="1496786" y="0"/>
                      <a:pt x="2002136" y="390844"/>
                      <a:pt x="2147569" y="950680"/>
                    </a:cubicBezTo>
                    <a:cubicBezTo>
                      <a:pt x="2293002" y="1510517"/>
                      <a:pt x="2041776" y="2097903"/>
                      <a:pt x="1536491" y="2379425"/>
                    </a:cubicBezTo>
                    <a:cubicBezTo>
                      <a:pt x="1031206" y="2660947"/>
                      <a:pt x="399523" y="2565480"/>
                      <a:pt x="0" y="2147211"/>
                    </a:cubicBezTo>
                    <a:lnTo>
                      <a:pt x="918368" y="1270000"/>
                    </a:lnTo>
                    <a:close/>
                  </a:path>
                </a:pathLst>
              </a:custGeom>
              <a:solidFill>
                <a:srgbClr val="F3DFD9"/>
              </a:solidFill>
            </p:spPr>
          </p:sp>
          <p:sp>
            <p:nvSpPr>
              <p:cNvPr name="Freeform 10" id="10"/>
              <p:cNvSpPr/>
              <p:nvPr/>
            </p:nvSpPr>
            <p:spPr>
              <a:xfrm flipH="false" flipV="false" rot="0">
                <a:off x="-134369" y="469529"/>
                <a:ext cx="1404369" cy="1722485"/>
              </a:xfrm>
              <a:custGeom>
                <a:avLst/>
                <a:gdLst/>
                <a:ahLst/>
                <a:cxnLst/>
                <a:rect r="r" b="b" t="t" l="l"/>
                <a:pathLst>
                  <a:path h="1722485" w="1404369">
                    <a:moveTo>
                      <a:pt x="530991" y="1722485"/>
                    </a:moveTo>
                    <a:cubicBezTo>
                      <a:pt x="49068" y="1265984"/>
                      <a:pt x="0" y="515354"/>
                      <a:pt x="418394" y="0"/>
                    </a:cubicBezTo>
                    <a:lnTo>
                      <a:pt x="1404369" y="800471"/>
                    </a:lnTo>
                    <a:close/>
                  </a:path>
                </a:pathLst>
              </a:custGeom>
              <a:solidFill>
                <a:srgbClr val="CAB5B5"/>
              </a:solidFill>
            </p:spPr>
          </p:sp>
          <p:sp>
            <p:nvSpPr>
              <p:cNvPr name="Freeform 11" id="11"/>
              <p:cNvSpPr/>
              <p:nvPr/>
            </p:nvSpPr>
            <p:spPr>
              <a:xfrm flipH="false" flipV="false" rot="0">
                <a:off x="245251" y="0"/>
                <a:ext cx="1024749" cy="1270000"/>
              </a:xfrm>
              <a:custGeom>
                <a:avLst/>
                <a:gdLst/>
                <a:ahLst/>
                <a:cxnLst/>
                <a:rect r="r" b="b" t="t" l="l"/>
                <a:pathLst>
                  <a:path h="1270000" w="1024749">
                    <a:moveTo>
                      <a:pt x="0" y="519807"/>
                    </a:moveTo>
                    <a:cubicBezTo>
                      <a:pt x="239159" y="193120"/>
                      <a:pt x="619750" y="41"/>
                      <a:pt x="1024622" y="0"/>
                    </a:cubicBezTo>
                    <a:lnTo>
                      <a:pt x="1024749" y="1270000"/>
                    </a:lnTo>
                    <a:close/>
                  </a:path>
                </a:pathLst>
              </a:custGeom>
              <a:solidFill>
                <a:srgbClr val="A08D93"/>
              </a:solidFill>
            </p:spPr>
          </p:sp>
        </p:grpSp>
      </p:grpSp>
      <p:sp>
        <p:nvSpPr>
          <p:cNvPr name="Freeform 12" id="12"/>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13" id="13"/>
          <p:cNvSpPr txBox="true"/>
          <p:nvPr/>
        </p:nvSpPr>
        <p:spPr>
          <a:xfrm rot="0">
            <a:off x="1504029" y="8006715"/>
            <a:ext cx="15279942" cy="1889760"/>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The pie chart vividly illustrates the reasons players pulled for Kokomi. It showcases the main motivations, offering a clear visual representation of player preferences and contributing factors.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574489" y="388240"/>
            <a:ext cx="10749099" cy="1659255"/>
          </a:xfrm>
          <a:prstGeom prst="rect">
            <a:avLst/>
          </a:prstGeom>
        </p:spPr>
        <p:txBody>
          <a:bodyPr anchor="t" rtlCol="false" tIns="0" lIns="0" bIns="0" rIns="0">
            <a:spAutoFit/>
          </a:bodyPr>
          <a:lstStyle/>
          <a:p>
            <a:pPr algn="ctr">
              <a:lnSpc>
                <a:spcPts val="6719"/>
              </a:lnSpc>
            </a:pPr>
            <a:r>
              <a:rPr lang="en-US" sz="4800">
                <a:solidFill>
                  <a:srgbClr val="FFFFFF"/>
                </a:solidFill>
                <a:latin typeface="Canva Sans 1 Bold"/>
              </a:rPr>
              <a:t>Questionnaire Results: Reasons you don't have Kokomi</a:t>
            </a:r>
          </a:p>
        </p:txBody>
      </p:sp>
      <p:grpSp>
        <p:nvGrpSpPr>
          <p:cNvPr name="Group 4" id="4"/>
          <p:cNvGrpSpPr/>
          <p:nvPr/>
        </p:nvGrpSpPr>
        <p:grpSpPr>
          <a:xfrm rot="0">
            <a:off x="3816160" y="2645804"/>
            <a:ext cx="10265757" cy="4829277"/>
            <a:chOff x="0" y="0"/>
            <a:chExt cx="13687676" cy="6439036"/>
          </a:xfrm>
        </p:grpSpPr>
        <p:sp>
          <p:nvSpPr>
            <p:cNvPr name="TextBox 5" id="5"/>
            <p:cNvSpPr txBox="true"/>
            <p:nvPr/>
          </p:nvSpPr>
          <p:spPr>
            <a:xfrm rot="0">
              <a:off x="10274944" y="5262587"/>
              <a:ext cx="3412732"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Prefer Other characters</a:t>
              </a:r>
            </a:p>
            <a:p>
              <a:pPr algn="ctr">
                <a:lnSpc>
                  <a:spcPts val="2460"/>
                </a:lnSpc>
              </a:pPr>
              <a:r>
                <a:rPr lang="en-US" sz="1757">
                  <a:solidFill>
                    <a:srgbClr val="FFFFFF"/>
                  </a:solidFill>
                  <a:latin typeface="Canva Sans 1"/>
                </a:rPr>
                <a:t>70%</a:t>
              </a:r>
            </a:p>
          </p:txBody>
        </p:sp>
        <p:sp>
          <p:nvSpPr>
            <p:cNvPr name="TextBox 6" id="6"/>
            <p:cNvSpPr txBox="true"/>
            <p:nvPr/>
          </p:nvSpPr>
          <p:spPr>
            <a:xfrm rot="0">
              <a:off x="2047043" y="2859370"/>
              <a:ext cx="2158067"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Lost A Rate Off</a:t>
              </a:r>
            </a:p>
            <a:p>
              <a:pPr algn="ctr">
                <a:lnSpc>
                  <a:spcPts val="2460"/>
                </a:lnSpc>
              </a:pPr>
              <a:r>
                <a:rPr lang="en-US" sz="1757">
                  <a:solidFill>
                    <a:srgbClr val="FFFFFF"/>
                  </a:solidFill>
                  <a:latin typeface="Canva Sans 1"/>
                </a:rPr>
                <a:t>14%</a:t>
              </a:r>
            </a:p>
          </p:txBody>
        </p:sp>
        <p:sp>
          <p:nvSpPr>
            <p:cNvPr name="TextBox 7" id="7"/>
            <p:cNvSpPr txBox="true"/>
            <p:nvPr/>
          </p:nvSpPr>
          <p:spPr>
            <a:xfrm rot="0">
              <a:off x="0" y="685106"/>
              <a:ext cx="5400422"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Haven't played Genshin in her Banner</a:t>
              </a:r>
            </a:p>
            <a:p>
              <a:pPr algn="ctr">
                <a:lnSpc>
                  <a:spcPts val="2460"/>
                </a:lnSpc>
              </a:pPr>
              <a:r>
                <a:rPr lang="en-US" sz="1757">
                  <a:solidFill>
                    <a:srgbClr val="FFFFFF"/>
                  </a:solidFill>
                  <a:latin typeface="Canva Sans 1"/>
                </a:rPr>
                <a:t>10%</a:t>
              </a:r>
            </a:p>
          </p:txBody>
        </p:sp>
        <p:sp>
          <p:nvSpPr>
            <p:cNvPr name="TextBox 8" id="8"/>
            <p:cNvSpPr txBox="true"/>
            <p:nvPr/>
          </p:nvSpPr>
          <p:spPr>
            <a:xfrm rot="0">
              <a:off x="5540997" y="-28575"/>
              <a:ext cx="2752146" cy="795951"/>
            </a:xfrm>
            <a:prstGeom prst="rect">
              <a:avLst/>
            </a:prstGeom>
          </p:spPr>
          <p:txBody>
            <a:bodyPr anchor="t" rtlCol="false" tIns="0" lIns="0" bIns="0" rIns="0">
              <a:spAutoFit/>
            </a:bodyPr>
            <a:lstStyle/>
            <a:p>
              <a:pPr algn="ctr">
                <a:lnSpc>
                  <a:spcPts val="2460"/>
                </a:lnSpc>
              </a:pPr>
              <a:r>
                <a:rPr lang="en-US" sz="1757">
                  <a:solidFill>
                    <a:srgbClr val="FFFFFF"/>
                  </a:solidFill>
                  <a:latin typeface="Canva Sans 1"/>
                </a:rPr>
                <a:t>Lack Of Primogems</a:t>
              </a:r>
            </a:p>
            <a:p>
              <a:pPr algn="ctr">
                <a:lnSpc>
                  <a:spcPts val="2460"/>
                </a:lnSpc>
              </a:pPr>
              <a:r>
                <a:rPr lang="en-US" sz="1757">
                  <a:solidFill>
                    <a:srgbClr val="FFFFFF"/>
                  </a:solidFill>
                  <a:latin typeface="Canva Sans 1"/>
                </a:rPr>
                <a:t>6%</a:t>
              </a:r>
            </a:p>
          </p:txBody>
        </p:sp>
        <p:grpSp>
          <p:nvGrpSpPr>
            <p:cNvPr name="Group 9" id="9"/>
            <p:cNvGrpSpPr>
              <a:grpSpLocks noChangeAspect="true"/>
            </p:cNvGrpSpPr>
            <p:nvPr/>
          </p:nvGrpSpPr>
          <p:grpSpPr>
            <a:xfrm rot="0">
              <a:off x="4803518" y="948977"/>
              <a:ext cx="5490059" cy="5490059"/>
              <a:chOff x="0" y="0"/>
              <a:chExt cx="2540000" cy="2540000"/>
            </a:xfrm>
          </p:grpSpPr>
          <p:sp>
            <p:nvSpPr>
              <p:cNvPr name="Freeform 10" id="10"/>
              <p:cNvSpPr/>
              <p:nvPr/>
            </p:nvSpPr>
            <p:spPr>
              <a:xfrm flipH="false" flipV="false" rot="0">
                <a:off x="44053" y="0"/>
                <a:ext cx="2548901" cy="2635658"/>
              </a:xfrm>
              <a:custGeom>
                <a:avLst/>
                <a:gdLst/>
                <a:ahLst/>
                <a:cxnLst/>
                <a:rect r="r" b="b" t="t" l="l"/>
                <a:pathLst>
                  <a:path h="2635658" w="2548901">
                    <a:moveTo>
                      <a:pt x="1225947" y="0"/>
                    </a:moveTo>
                    <a:cubicBezTo>
                      <a:pt x="1884065" y="0"/>
                      <a:pt x="2433152" y="502749"/>
                      <a:pt x="2491027" y="1158317"/>
                    </a:cubicBezTo>
                    <a:cubicBezTo>
                      <a:pt x="2548901" y="1813885"/>
                      <a:pt x="2096387" y="2405057"/>
                      <a:pt x="1448448" y="2520357"/>
                    </a:cubicBezTo>
                    <a:cubicBezTo>
                      <a:pt x="800509" y="2635658"/>
                      <a:pt x="171833" y="2236884"/>
                      <a:pt x="0" y="1601594"/>
                    </a:cubicBezTo>
                    <a:lnTo>
                      <a:pt x="1225947" y="1270000"/>
                    </a:lnTo>
                    <a:close/>
                  </a:path>
                </a:pathLst>
              </a:custGeom>
              <a:solidFill>
                <a:srgbClr val="F3DFD9"/>
              </a:solidFill>
            </p:spPr>
          </p:sp>
          <p:sp>
            <p:nvSpPr>
              <p:cNvPr name="Freeform 11" id="11"/>
              <p:cNvSpPr/>
              <p:nvPr/>
            </p:nvSpPr>
            <p:spPr>
              <a:xfrm flipH="false" flipV="false" rot="0">
                <a:off x="-61693" y="536758"/>
                <a:ext cx="1331693" cy="1125694"/>
              </a:xfrm>
              <a:custGeom>
                <a:avLst/>
                <a:gdLst/>
                <a:ahLst/>
                <a:cxnLst/>
                <a:rect r="r" b="b" t="t" l="l"/>
                <a:pathLst>
                  <a:path h="1125694" w="1331693">
                    <a:moveTo>
                      <a:pt x="123851" y="1125694"/>
                    </a:moveTo>
                    <a:cubicBezTo>
                      <a:pt x="0" y="744517"/>
                      <a:pt x="63347" y="327244"/>
                      <a:pt x="294747" y="0"/>
                    </a:cubicBezTo>
                    <a:lnTo>
                      <a:pt x="1331693" y="733242"/>
                    </a:lnTo>
                    <a:close/>
                  </a:path>
                </a:pathLst>
              </a:custGeom>
              <a:solidFill>
                <a:srgbClr val="CAB5B5"/>
              </a:solidFill>
            </p:spPr>
          </p:sp>
          <p:sp>
            <p:nvSpPr>
              <p:cNvPr name="Freeform 12" id="12"/>
              <p:cNvSpPr/>
              <p:nvPr/>
            </p:nvSpPr>
            <p:spPr>
              <a:xfrm flipH="false" flipV="false" rot="0">
                <a:off x="197704" y="67293"/>
                <a:ext cx="1072296" cy="1202707"/>
              </a:xfrm>
              <a:custGeom>
                <a:avLst/>
                <a:gdLst/>
                <a:ahLst/>
                <a:cxnLst/>
                <a:rect r="r" b="b" t="t" l="l"/>
                <a:pathLst>
                  <a:path h="1202707" w="1072296">
                    <a:moveTo>
                      <a:pt x="0" y="522207"/>
                    </a:moveTo>
                    <a:cubicBezTo>
                      <a:pt x="155357" y="277403"/>
                      <a:pt x="389802" y="93128"/>
                      <a:pt x="664378" y="0"/>
                    </a:cubicBezTo>
                    <a:lnTo>
                      <a:pt x="1072296" y="1202707"/>
                    </a:lnTo>
                    <a:close/>
                  </a:path>
                </a:pathLst>
              </a:custGeom>
              <a:solidFill>
                <a:srgbClr val="A08D93"/>
              </a:solidFill>
            </p:spPr>
          </p:sp>
          <p:sp>
            <p:nvSpPr>
              <p:cNvPr name="Freeform 13" id="13"/>
              <p:cNvSpPr/>
              <p:nvPr/>
            </p:nvSpPr>
            <p:spPr>
              <a:xfrm flipH="false" flipV="false" rot="0">
                <a:off x="802482" y="0"/>
                <a:ext cx="467518" cy="1270000"/>
              </a:xfrm>
              <a:custGeom>
                <a:avLst/>
                <a:gdLst/>
                <a:ahLst/>
                <a:cxnLst/>
                <a:rect r="r" b="b" t="t" l="l"/>
                <a:pathLst>
                  <a:path h="1270000" w="467518">
                    <a:moveTo>
                      <a:pt x="0" y="89184"/>
                    </a:moveTo>
                    <a:cubicBezTo>
                      <a:pt x="148787" y="30275"/>
                      <a:pt x="307367" y="16"/>
                      <a:pt x="467391" y="0"/>
                    </a:cubicBezTo>
                    <a:lnTo>
                      <a:pt x="467518" y="1270000"/>
                    </a:lnTo>
                    <a:close/>
                  </a:path>
                </a:pathLst>
              </a:custGeom>
              <a:solidFill>
                <a:srgbClr val="766772"/>
              </a:solidFill>
            </p:spPr>
          </p:sp>
        </p:grpSp>
      </p:grpSp>
      <p:sp>
        <p:nvSpPr>
          <p:cNvPr name="Freeform 14" id="14"/>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15" id="15"/>
          <p:cNvSpPr txBox="true"/>
          <p:nvPr/>
        </p:nvSpPr>
        <p:spPr>
          <a:xfrm rot="0">
            <a:off x="1504029" y="8006715"/>
            <a:ext cx="15279942" cy="1251585"/>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From the respondents who don't have Kokomi, the majority of the respondents answered that they prefer other characters to pull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432983" y="485520"/>
            <a:ext cx="9422034" cy="188976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Questionnaire Results: If Kokomi holds a banner rerun, would you be interested in pulling for Kokomi?</a:t>
            </a:r>
          </a:p>
        </p:txBody>
      </p:sp>
      <p:grpSp>
        <p:nvGrpSpPr>
          <p:cNvPr name="Group 4" id="4"/>
          <p:cNvGrpSpPr/>
          <p:nvPr/>
        </p:nvGrpSpPr>
        <p:grpSpPr>
          <a:xfrm rot="0">
            <a:off x="1904764" y="3004151"/>
            <a:ext cx="5056439" cy="6254149"/>
            <a:chOff x="0" y="0"/>
            <a:chExt cx="6741918" cy="8338865"/>
          </a:xfrm>
        </p:grpSpPr>
        <p:sp>
          <p:nvSpPr>
            <p:cNvPr name="TextBox 5" id="5"/>
            <p:cNvSpPr txBox="true"/>
            <p:nvPr/>
          </p:nvSpPr>
          <p:spPr>
            <a:xfrm rot="0">
              <a:off x="4707354" y="7358410"/>
              <a:ext cx="1041876" cy="980455"/>
            </a:xfrm>
            <a:prstGeom prst="rect">
              <a:avLst/>
            </a:prstGeom>
          </p:spPr>
          <p:txBody>
            <a:bodyPr anchor="t" rtlCol="false" tIns="0" lIns="0" bIns="0" rIns="0">
              <a:spAutoFit/>
            </a:bodyPr>
            <a:lstStyle/>
            <a:p>
              <a:pPr algn="ctr">
                <a:lnSpc>
                  <a:spcPts val="3021"/>
                </a:lnSpc>
              </a:pPr>
              <a:r>
                <a:rPr lang="en-US" sz="2158">
                  <a:solidFill>
                    <a:srgbClr val="FFFFFF"/>
                  </a:solidFill>
                  <a:latin typeface="Canva Sans 1"/>
                </a:rPr>
                <a:t>Yes</a:t>
              </a:r>
            </a:p>
            <a:p>
              <a:pPr algn="ctr">
                <a:lnSpc>
                  <a:spcPts val="3021"/>
                </a:lnSpc>
              </a:pPr>
              <a:r>
                <a:rPr lang="en-US" sz="2158">
                  <a:solidFill>
                    <a:srgbClr val="FFFFFF"/>
                  </a:solidFill>
                  <a:latin typeface="Canva Sans 1"/>
                </a:rPr>
                <a:t>85.2%</a:t>
              </a:r>
            </a:p>
          </p:txBody>
        </p:sp>
        <p:sp>
          <p:nvSpPr>
            <p:cNvPr name="TextBox 6" id="6"/>
            <p:cNvSpPr txBox="true"/>
            <p:nvPr/>
          </p:nvSpPr>
          <p:spPr>
            <a:xfrm rot="0">
              <a:off x="993104" y="-38100"/>
              <a:ext cx="1041044" cy="980455"/>
            </a:xfrm>
            <a:prstGeom prst="rect">
              <a:avLst/>
            </a:prstGeom>
          </p:spPr>
          <p:txBody>
            <a:bodyPr anchor="t" rtlCol="false" tIns="0" lIns="0" bIns="0" rIns="0">
              <a:spAutoFit/>
            </a:bodyPr>
            <a:lstStyle/>
            <a:p>
              <a:pPr algn="ctr">
                <a:lnSpc>
                  <a:spcPts val="3021"/>
                </a:lnSpc>
              </a:pPr>
              <a:r>
                <a:rPr lang="en-US" sz="2158">
                  <a:solidFill>
                    <a:srgbClr val="FFFFFF"/>
                  </a:solidFill>
                  <a:latin typeface="Canva Sans 1"/>
                </a:rPr>
                <a:t>No</a:t>
              </a:r>
            </a:p>
            <a:p>
              <a:pPr algn="ctr">
                <a:lnSpc>
                  <a:spcPts val="3021"/>
                </a:lnSpc>
              </a:pPr>
              <a:r>
                <a:rPr lang="en-US" sz="2158">
                  <a:solidFill>
                    <a:srgbClr val="FFFFFF"/>
                  </a:solidFill>
                  <a:latin typeface="Canva Sans 1"/>
                </a:rPr>
                <a:t>14.8%</a:t>
              </a:r>
            </a:p>
          </p:txBody>
        </p:sp>
        <p:grpSp>
          <p:nvGrpSpPr>
            <p:cNvPr name="Group 7" id="7"/>
            <p:cNvGrpSpPr>
              <a:grpSpLocks noChangeAspect="true"/>
            </p:cNvGrpSpPr>
            <p:nvPr/>
          </p:nvGrpSpPr>
          <p:grpSpPr>
            <a:xfrm rot="0">
              <a:off x="0" y="798473"/>
              <a:ext cx="6741918" cy="6741918"/>
              <a:chOff x="0" y="0"/>
              <a:chExt cx="2540000" cy="2540000"/>
            </a:xfrm>
          </p:grpSpPr>
          <p:sp>
            <p:nvSpPr>
              <p:cNvPr name="Freeform 8" id="8"/>
              <p:cNvSpPr/>
              <p:nvPr/>
            </p:nvSpPr>
            <p:spPr>
              <a:xfrm flipH="false" flipV="false" rot="0">
                <a:off x="-97601" y="0"/>
                <a:ext cx="2736795" cy="2672260"/>
              </a:xfrm>
              <a:custGeom>
                <a:avLst/>
                <a:gdLst/>
                <a:ahLst/>
                <a:cxnLst/>
                <a:rect r="r" b="b" t="t" l="l"/>
                <a:pathLst>
                  <a:path h="2672260" w="2736795">
                    <a:moveTo>
                      <a:pt x="1367601" y="0"/>
                    </a:moveTo>
                    <a:lnTo>
                      <a:pt x="1367601" y="0"/>
                    </a:lnTo>
                    <a:cubicBezTo>
                      <a:pt x="1962115" y="0"/>
                      <a:pt x="2477070" y="412430"/>
                      <a:pt x="2606932" y="992587"/>
                    </a:cubicBezTo>
                    <a:cubicBezTo>
                      <a:pt x="2736795" y="1572745"/>
                      <a:pt x="2446809" y="2165353"/>
                      <a:pt x="1909028" y="2418807"/>
                    </a:cubicBezTo>
                    <a:cubicBezTo>
                      <a:pt x="1371247" y="2672260"/>
                      <a:pt x="729606" y="2518723"/>
                      <a:pt x="364803" y="2049292"/>
                    </a:cubicBezTo>
                    <a:cubicBezTo>
                      <a:pt x="0" y="1579861"/>
                      <a:pt x="9672" y="920177"/>
                      <a:pt x="388081" y="461643"/>
                    </a:cubicBezTo>
                    <a:lnTo>
                      <a:pt x="1367601" y="1270000"/>
                    </a:lnTo>
                    <a:close/>
                  </a:path>
                </a:pathLst>
              </a:custGeom>
              <a:solidFill>
                <a:srgbClr val="FFFFFF"/>
              </a:solidFill>
            </p:spPr>
          </p:sp>
          <p:sp>
            <p:nvSpPr>
              <p:cNvPr name="Freeform 9" id="9"/>
              <p:cNvSpPr/>
              <p:nvPr/>
            </p:nvSpPr>
            <p:spPr>
              <a:xfrm flipH="false" flipV="false" rot="0">
                <a:off x="251304" y="0"/>
                <a:ext cx="1018696" cy="1270000"/>
              </a:xfrm>
              <a:custGeom>
                <a:avLst/>
                <a:gdLst/>
                <a:ahLst/>
                <a:cxnLst/>
                <a:rect r="r" b="b" t="t" l="l"/>
                <a:pathLst>
                  <a:path h="1270000" w="1018696">
                    <a:moveTo>
                      <a:pt x="0" y="511609"/>
                    </a:moveTo>
                    <a:cubicBezTo>
                      <a:pt x="239629" y="189730"/>
                      <a:pt x="617286" y="40"/>
                      <a:pt x="1018569" y="0"/>
                    </a:cubicBezTo>
                    <a:lnTo>
                      <a:pt x="1018696" y="1270000"/>
                    </a:lnTo>
                    <a:close/>
                  </a:path>
                </a:pathLst>
              </a:custGeom>
              <a:solidFill>
                <a:srgbClr val="D4D4D4"/>
              </a:solidFill>
            </p:spPr>
          </p:sp>
        </p:grpSp>
      </p:grpSp>
      <p:sp>
        <p:nvSpPr>
          <p:cNvPr name="Freeform 10" id="10"/>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11" id="11"/>
          <p:cNvSpPr txBox="true"/>
          <p:nvPr/>
        </p:nvSpPr>
        <p:spPr>
          <a:xfrm rot="0">
            <a:off x="9876786" y="4138091"/>
            <a:ext cx="7382514" cy="3804285"/>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But based on the survey participants, a significant portion of those who currently do not have Kokomi expressed their interest in pulling for her in her next rerun.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23653" y="4174044"/>
            <a:ext cx="8049396" cy="4848211"/>
            <a:chOff x="0" y="0"/>
            <a:chExt cx="10732528" cy="6464281"/>
          </a:xfrm>
        </p:grpSpPr>
        <p:sp>
          <p:nvSpPr>
            <p:cNvPr name="TextBox 4" id="4"/>
            <p:cNvSpPr txBox="true"/>
            <p:nvPr/>
          </p:nvSpPr>
          <p:spPr>
            <a:xfrm rot="0">
              <a:off x="322974" y="6076845"/>
              <a:ext cx="2446375" cy="387436"/>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2"/>
                </a:rPr>
                <a:t>Heavily Disagree</a:t>
              </a:r>
            </a:p>
          </p:txBody>
        </p:sp>
        <p:sp>
          <p:nvSpPr>
            <p:cNvPr name="TextBox 5" id="5"/>
            <p:cNvSpPr txBox="true"/>
            <p:nvPr/>
          </p:nvSpPr>
          <p:spPr>
            <a:xfrm rot="0">
              <a:off x="2951095" y="6076845"/>
              <a:ext cx="1279164" cy="387436"/>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2"/>
                </a:rPr>
                <a:t>Disagree</a:t>
              </a:r>
            </a:p>
          </p:txBody>
        </p:sp>
        <p:sp>
          <p:nvSpPr>
            <p:cNvPr name="TextBox 6" id="6"/>
            <p:cNvSpPr txBox="true"/>
            <p:nvPr/>
          </p:nvSpPr>
          <p:spPr>
            <a:xfrm rot="0">
              <a:off x="4871827" y="6076845"/>
              <a:ext cx="1526729" cy="387436"/>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2"/>
                </a:rPr>
                <a:t>Debatable</a:t>
              </a:r>
            </a:p>
          </p:txBody>
        </p:sp>
        <p:sp>
          <p:nvSpPr>
            <p:cNvPr name="TextBox 7" id="7"/>
            <p:cNvSpPr txBox="true"/>
            <p:nvPr/>
          </p:nvSpPr>
          <p:spPr>
            <a:xfrm rot="0">
              <a:off x="7255007" y="6076845"/>
              <a:ext cx="849400" cy="387436"/>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2"/>
                </a:rPr>
                <a:t>Agree</a:t>
              </a:r>
            </a:p>
          </p:txBody>
        </p:sp>
        <p:sp>
          <p:nvSpPr>
            <p:cNvPr name="TextBox 8" id="8"/>
            <p:cNvSpPr txBox="true"/>
            <p:nvPr/>
          </p:nvSpPr>
          <p:spPr>
            <a:xfrm rot="0">
              <a:off x="8715916" y="6076845"/>
              <a:ext cx="2016612" cy="387436"/>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2"/>
                </a:rPr>
                <a:t>Heavily Agree</a:t>
              </a:r>
            </a:p>
          </p:txBody>
        </p:sp>
        <p:grpSp>
          <p:nvGrpSpPr>
            <p:cNvPr name="Group 9" id="9"/>
            <p:cNvGrpSpPr>
              <a:grpSpLocks noChangeAspect="true"/>
            </p:cNvGrpSpPr>
            <p:nvPr/>
          </p:nvGrpSpPr>
          <p:grpSpPr>
            <a:xfrm rot="0">
              <a:off x="617977" y="179430"/>
              <a:ext cx="10034429" cy="5773590"/>
              <a:chOff x="0" y="0"/>
              <a:chExt cx="17302449" cy="9955449"/>
            </a:xfrm>
          </p:grpSpPr>
          <p:sp>
            <p:nvSpPr>
              <p:cNvPr name="Freeform 10" id="10"/>
              <p:cNvSpPr/>
              <p:nvPr/>
            </p:nvSpPr>
            <p:spPr>
              <a:xfrm flipH="false" flipV="false" rot="0">
                <a:off x="0" y="-6350"/>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1" id="11"/>
              <p:cNvSpPr/>
              <p:nvPr/>
            </p:nvSpPr>
            <p:spPr>
              <a:xfrm flipH="false" flipV="false" rot="0">
                <a:off x="0" y="3312133"/>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2" id="12"/>
              <p:cNvSpPr/>
              <p:nvPr/>
            </p:nvSpPr>
            <p:spPr>
              <a:xfrm flipH="false" flipV="false" rot="0">
                <a:off x="0" y="6630616"/>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3" id="13"/>
              <p:cNvSpPr/>
              <p:nvPr/>
            </p:nvSpPr>
            <p:spPr>
              <a:xfrm flipH="false" flipV="false" rot="0">
                <a:off x="0" y="9949099"/>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60000"/>
                </a:srgbClr>
              </a:solidFill>
            </p:spPr>
          </p:sp>
        </p:grpSp>
        <p:sp>
          <p:nvSpPr>
            <p:cNvPr name="TextBox 14" id="14"/>
            <p:cNvSpPr txBox="true"/>
            <p:nvPr/>
          </p:nvSpPr>
          <p:spPr>
            <a:xfrm rot="0">
              <a:off x="0" y="-28575"/>
              <a:ext cx="465577" cy="387436"/>
            </a:xfrm>
            <a:prstGeom prst="rect">
              <a:avLst/>
            </a:prstGeom>
          </p:spPr>
          <p:txBody>
            <a:bodyPr anchor="t" rtlCol="false" tIns="0" lIns="0" bIns="0" rIns="0">
              <a:spAutoFit/>
            </a:bodyPr>
            <a:lstStyle/>
            <a:p>
              <a:pPr algn="r">
                <a:lnSpc>
                  <a:spcPts val="2520"/>
                </a:lnSpc>
              </a:pPr>
              <a:r>
                <a:rPr lang="en-US" sz="1800">
                  <a:solidFill>
                    <a:srgbClr val="FFFFFF"/>
                  </a:solidFill>
                  <a:latin typeface="Canva Sans 2"/>
                </a:rPr>
                <a:t>30 </a:t>
              </a:r>
            </a:p>
          </p:txBody>
        </p:sp>
        <p:sp>
          <p:nvSpPr>
            <p:cNvPr name="TextBox 15" id="15"/>
            <p:cNvSpPr txBox="true"/>
            <p:nvPr/>
          </p:nvSpPr>
          <p:spPr>
            <a:xfrm rot="0">
              <a:off x="9575" y="1895955"/>
              <a:ext cx="456002" cy="387436"/>
            </a:xfrm>
            <a:prstGeom prst="rect">
              <a:avLst/>
            </a:prstGeom>
          </p:spPr>
          <p:txBody>
            <a:bodyPr anchor="t" rtlCol="false" tIns="0" lIns="0" bIns="0" rIns="0">
              <a:spAutoFit/>
            </a:bodyPr>
            <a:lstStyle/>
            <a:p>
              <a:pPr algn="r">
                <a:lnSpc>
                  <a:spcPts val="2520"/>
                </a:lnSpc>
              </a:pPr>
              <a:r>
                <a:rPr lang="en-US" sz="1800">
                  <a:solidFill>
                    <a:srgbClr val="FFFFFF"/>
                  </a:solidFill>
                  <a:latin typeface="Canva Sans 2"/>
                </a:rPr>
                <a:t>20 </a:t>
              </a:r>
            </a:p>
          </p:txBody>
        </p:sp>
        <p:sp>
          <p:nvSpPr>
            <p:cNvPr name="TextBox 16" id="16"/>
            <p:cNvSpPr txBox="true"/>
            <p:nvPr/>
          </p:nvSpPr>
          <p:spPr>
            <a:xfrm rot="0">
              <a:off x="14638" y="3820485"/>
              <a:ext cx="450939" cy="387436"/>
            </a:xfrm>
            <a:prstGeom prst="rect">
              <a:avLst/>
            </a:prstGeom>
          </p:spPr>
          <p:txBody>
            <a:bodyPr anchor="t" rtlCol="false" tIns="0" lIns="0" bIns="0" rIns="0">
              <a:spAutoFit/>
            </a:bodyPr>
            <a:lstStyle/>
            <a:p>
              <a:pPr algn="r">
                <a:lnSpc>
                  <a:spcPts val="2520"/>
                </a:lnSpc>
              </a:pPr>
              <a:r>
                <a:rPr lang="en-US" sz="1800">
                  <a:solidFill>
                    <a:srgbClr val="FFFFFF"/>
                  </a:solidFill>
                  <a:latin typeface="Canva Sans 2"/>
                </a:rPr>
                <a:t>10 </a:t>
              </a:r>
            </a:p>
          </p:txBody>
        </p:sp>
        <p:sp>
          <p:nvSpPr>
            <p:cNvPr name="TextBox 17" id="17"/>
            <p:cNvSpPr txBox="true"/>
            <p:nvPr/>
          </p:nvSpPr>
          <p:spPr>
            <a:xfrm rot="0">
              <a:off x="176767" y="5745015"/>
              <a:ext cx="288811" cy="387436"/>
            </a:xfrm>
            <a:prstGeom prst="rect">
              <a:avLst/>
            </a:prstGeom>
          </p:spPr>
          <p:txBody>
            <a:bodyPr anchor="t" rtlCol="false" tIns="0" lIns="0" bIns="0" rIns="0">
              <a:spAutoFit/>
            </a:bodyPr>
            <a:lstStyle/>
            <a:p>
              <a:pPr algn="r">
                <a:lnSpc>
                  <a:spcPts val="2520"/>
                </a:lnSpc>
              </a:pPr>
              <a:r>
                <a:rPr lang="en-US" sz="1800">
                  <a:solidFill>
                    <a:srgbClr val="FFFFFF"/>
                  </a:solidFill>
                  <a:latin typeface="Canva Sans 2"/>
                </a:rPr>
                <a:t>0 </a:t>
              </a:r>
            </a:p>
          </p:txBody>
        </p:sp>
        <p:grpSp>
          <p:nvGrpSpPr>
            <p:cNvPr name="Group 18" id="18"/>
            <p:cNvGrpSpPr>
              <a:grpSpLocks noChangeAspect="true"/>
            </p:cNvGrpSpPr>
            <p:nvPr/>
          </p:nvGrpSpPr>
          <p:grpSpPr>
            <a:xfrm rot="0">
              <a:off x="617977" y="945560"/>
              <a:ext cx="10034429" cy="5007461"/>
              <a:chOff x="0" y="1321043"/>
              <a:chExt cx="17302449" cy="8634406"/>
            </a:xfrm>
          </p:grpSpPr>
          <p:sp>
            <p:nvSpPr>
              <p:cNvPr name="Freeform 19" id="19"/>
              <p:cNvSpPr/>
              <p:nvPr/>
            </p:nvSpPr>
            <p:spPr>
              <a:xfrm flipH="false" flipV="false" rot="0">
                <a:off x="0" y="8621706"/>
                <a:ext cx="3200953" cy="1333743"/>
              </a:xfrm>
              <a:custGeom>
                <a:avLst/>
                <a:gdLst/>
                <a:ahLst/>
                <a:cxnLst/>
                <a:rect r="r" b="b" t="t" l="l"/>
                <a:pathLst>
                  <a:path h="1333743" w="3200953">
                    <a:moveTo>
                      <a:pt x="0" y="1333743"/>
                    </a:moveTo>
                    <a:lnTo>
                      <a:pt x="0" y="256076"/>
                    </a:lnTo>
                    <a:cubicBezTo>
                      <a:pt x="0" y="188160"/>
                      <a:pt x="26979" y="123026"/>
                      <a:pt x="75003" y="75003"/>
                    </a:cubicBezTo>
                    <a:cubicBezTo>
                      <a:pt x="123026" y="26979"/>
                      <a:pt x="188161" y="0"/>
                      <a:pt x="256076" y="0"/>
                    </a:cubicBezTo>
                    <a:lnTo>
                      <a:pt x="2944877" y="0"/>
                    </a:lnTo>
                    <a:cubicBezTo>
                      <a:pt x="3012792" y="0"/>
                      <a:pt x="3077927" y="26979"/>
                      <a:pt x="3125950" y="75003"/>
                    </a:cubicBezTo>
                    <a:cubicBezTo>
                      <a:pt x="3173974" y="123026"/>
                      <a:pt x="3200953" y="188160"/>
                      <a:pt x="3200953" y="256076"/>
                    </a:cubicBezTo>
                    <a:lnTo>
                      <a:pt x="3200953" y="1333743"/>
                    </a:lnTo>
                    <a:close/>
                  </a:path>
                </a:pathLst>
              </a:custGeom>
              <a:solidFill>
                <a:srgbClr val="FF914D"/>
              </a:solidFill>
            </p:spPr>
          </p:sp>
          <p:sp>
            <p:nvSpPr>
              <p:cNvPr name="Freeform 20" id="20"/>
              <p:cNvSpPr/>
              <p:nvPr/>
            </p:nvSpPr>
            <p:spPr>
              <a:xfrm flipH="false" flipV="false" rot="0">
                <a:off x="3525374" y="7958009"/>
                <a:ext cx="3200953" cy="1997440"/>
              </a:xfrm>
              <a:custGeom>
                <a:avLst/>
                <a:gdLst/>
                <a:ahLst/>
                <a:cxnLst/>
                <a:rect r="r" b="b" t="t" l="l"/>
                <a:pathLst>
                  <a:path h="1997440" w="3200953">
                    <a:moveTo>
                      <a:pt x="0" y="1997440"/>
                    </a:moveTo>
                    <a:lnTo>
                      <a:pt x="0" y="256076"/>
                    </a:lnTo>
                    <a:cubicBezTo>
                      <a:pt x="0" y="188160"/>
                      <a:pt x="26979" y="123026"/>
                      <a:pt x="75003" y="75003"/>
                    </a:cubicBezTo>
                    <a:cubicBezTo>
                      <a:pt x="123027" y="26980"/>
                      <a:pt x="188161" y="0"/>
                      <a:pt x="256076" y="0"/>
                    </a:cubicBezTo>
                    <a:lnTo>
                      <a:pt x="2944877" y="0"/>
                    </a:lnTo>
                    <a:cubicBezTo>
                      <a:pt x="3012793" y="0"/>
                      <a:pt x="3077926" y="26980"/>
                      <a:pt x="3125950" y="75003"/>
                    </a:cubicBezTo>
                    <a:cubicBezTo>
                      <a:pt x="3173974" y="123026"/>
                      <a:pt x="3200953" y="188160"/>
                      <a:pt x="3200953" y="256076"/>
                    </a:cubicBezTo>
                    <a:lnTo>
                      <a:pt x="3200953" y="1997440"/>
                    </a:lnTo>
                    <a:close/>
                  </a:path>
                </a:pathLst>
              </a:custGeom>
              <a:solidFill>
                <a:srgbClr val="FF914D"/>
              </a:solidFill>
            </p:spPr>
          </p:sp>
          <p:sp>
            <p:nvSpPr>
              <p:cNvPr name="Freeform 21" id="21"/>
              <p:cNvSpPr/>
              <p:nvPr/>
            </p:nvSpPr>
            <p:spPr>
              <a:xfrm flipH="false" flipV="false" rot="0">
                <a:off x="7050748" y="1321043"/>
                <a:ext cx="3200953" cy="8634406"/>
              </a:xfrm>
              <a:custGeom>
                <a:avLst/>
                <a:gdLst/>
                <a:ahLst/>
                <a:cxnLst/>
                <a:rect r="r" b="b" t="t" l="l"/>
                <a:pathLst>
                  <a:path h="8634406" w="3200953">
                    <a:moveTo>
                      <a:pt x="0" y="8634406"/>
                    </a:moveTo>
                    <a:lnTo>
                      <a:pt x="0" y="256076"/>
                    </a:lnTo>
                    <a:cubicBezTo>
                      <a:pt x="0" y="114650"/>
                      <a:pt x="114649" y="0"/>
                      <a:pt x="256076" y="0"/>
                    </a:cubicBezTo>
                    <a:lnTo>
                      <a:pt x="2944877" y="0"/>
                    </a:lnTo>
                    <a:cubicBezTo>
                      <a:pt x="3086304" y="0"/>
                      <a:pt x="3200953" y="114650"/>
                      <a:pt x="3200953" y="256076"/>
                    </a:cubicBezTo>
                    <a:lnTo>
                      <a:pt x="3200953" y="8634406"/>
                    </a:lnTo>
                    <a:close/>
                  </a:path>
                </a:pathLst>
              </a:custGeom>
              <a:solidFill>
                <a:srgbClr val="FF914D"/>
              </a:solidFill>
            </p:spPr>
          </p:sp>
          <p:sp>
            <p:nvSpPr>
              <p:cNvPr name="Freeform 22" id="22"/>
              <p:cNvSpPr/>
              <p:nvPr/>
            </p:nvSpPr>
            <p:spPr>
              <a:xfrm flipH="false" flipV="false" rot="0">
                <a:off x="10576122" y="1984739"/>
                <a:ext cx="3200953" cy="7970710"/>
              </a:xfrm>
              <a:custGeom>
                <a:avLst/>
                <a:gdLst/>
                <a:ahLst/>
                <a:cxnLst/>
                <a:rect r="r" b="b" t="t" l="l"/>
                <a:pathLst>
                  <a:path h="7970710" w="3200953">
                    <a:moveTo>
                      <a:pt x="0" y="7970710"/>
                    </a:moveTo>
                    <a:lnTo>
                      <a:pt x="0" y="256077"/>
                    </a:lnTo>
                    <a:cubicBezTo>
                      <a:pt x="0" y="114650"/>
                      <a:pt x="114649" y="1"/>
                      <a:pt x="256076" y="1"/>
                    </a:cubicBezTo>
                    <a:lnTo>
                      <a:pt x="2944876" y="1"/>
                    </a:lnTo>
                    <a:cubicBezTo>
                      <a:pt x="3012791" y="0"/>
                      <a:pt x="3077927" y="26980"/>
                      <a:pt x="3125950" y="75003"/>
                    </a:cubicBezTo>
                    <a:cubicBezTo>
                      <a:pt x="3173974" y="123027"/>
                      <a:pt x="3200953" y="188161"/>
                      <a:pt x="3200953" y="256077"/>
                    </a:cubicBezTo>
                    <a:lnTo>
                      <a:pt x="3200953" y="7970710"/>
                    </a:lnTo>
                    <a:close/>
                  </a:path>
                </a:pathLst>
              </a:custGeom>
              <a:solidFill>
                <a:srgbClr val="FF914D"/>
              </a:solidFill>
            </p:spPr>
          </p:sp>
          <p:sp>
            <p:nvSpPr>
              <p:cNvPr name="Freeform 23" id="23"/>
              <p:cNvSpPr/>
              <p:nvPr/>
            </p:nvSpPr>
            <p:spPr>
              <a:xfrm flipH="false" flipV="false" rot="0">
                <a:off x="14101496" y="4307677"/>
                <a:ext cx="3200953" cy="5647772"/>
              </a:xfrm>
              <a:custGeom>
                <a:avLst/>
                <a:gdLst/>
                <a:ahLst/>
                <a:cxnLst/>
                <a:rect r="r" b="b" t="t" l="l"/>
                <a:pathLst>
                  <a:path h="5647772" w="3200953">
                    <a:moveTo>
                      <a:pt x="0" y="5647772"/>
                    </a:moveTo>
                    <a:lnTo>
                      <a:pt x="0" y="256077"/>
                    </a:lnTo>
                    <a:cubicBezTo>
                      <a:pt x="0" y="114650"/>
                      <a:pt x="114649" y="1"/>
                      <a:pt x="256076" y="1"/>
                    </a:cubicBezTo>
                    <a:lnTo>
                      <a:pt x="2944876" y="1"/>
                    </a:lnTo>
                    <a:cubicBezTo>
                      <a:pt x="3012791" y="0"/>
                      <a:pt x="3077927" y="26980"/>
                      <a:pt x="3125950" y="75003"/>
                    </a:cubicBezTo>
                    <a:cubicBezTo>
                      <a:pt x="3173974" y="123027"/>
                      <a:pt x="3200953" y="188161"/>
                      <a:pt x="3200953" y="256077"/>
                    </a:cubicBezTo>
                    <a:lnTo>
                      <a:pt x="3200953" y="5647772"/>
                    </a:lnTo>
                    <a:close/>
                  </a:path>
                </a:pathLst>
              </a:custGeom>
              <a:solidFill>
                <a:srgbClr val="FF914D"/>
              </a:solidFill>
            </p:spPr>
          </p:sp>
        </p:grpSp>
      </p:grpSp>
      <p:sp>
        <p:nvSpPr>
          <p:cNvPr name="Freeform 24" id="24"/>
          <p:cNvSpPr/>
          <p:nvPr/>
        </p:nvSpPr>
        <p:spPr>
          <a:xfrm flipH="false" flipV="false" rot="0">
            <a:off x="14965251" y="215704"/>
            <a:ext cx="2294049" cy="2325190"/>
          </a:xfrm>
          <a:custGeom>
            <a:avLst/>
            <a:gdLst/>
            <a:ahLst/>
            <a:cxnLst/>
            <a:rect r="r" b="b" t="t" l="l"/>
            <a:pathLst>
              <a:path h="2325190" w="2294049">
                <a:moveTo>
                  <a:pt x="0" y="0"/>
                </a:moveTo>
                <a:lnTo>
                  <a:pt x="2294049" y="0"/>
                </a:lnTo>
                <a:lnTo>
                  <a:pt x="2294049" y="2325190"/>
                </a:lnTo>
                <a:lnTo>
                  <a:pt x="0" y="2325190"/>
                </a:lnTo>
                <a:lnTo>
                  <a:pt x="0" y="0"/>
                </a:lnTo>
                <a:close/>
              </a:path>
            </a:pathLst>
          </a:custGeom>
          <a:blipFill>
            <a:blip r:embed="rId3"/>
            <a:stretch>
              <a:fillRect l="0" t="0" r="0" b="0"/>
            </a:stretch>
          </a:blipFill>
        </p:spPr>
      </p:sp>
      <p:sp>
        <p:nvSpPr>
          <p:cNvPr name="TextBox 25" id="25"/>
          <p:cNvSpPr txBox="true"/>
          <p:nvPr/>
        </p:nvSpPr>
        <p:spPr>
          <a:xfrm rot="0">
            <a:off x="4432983" y="485520"/>
            <a:ext cx="9422034" cy="316611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Hypothesis: Before the release of corrosion and the Dendro element, Kokomi could be substituted by other healers (Bennett, Barbara, etc.) in a party composition.</a:t>
            </a:r>
          </a:p>
        </p:txBody>
      </p:sp>
      <p:sp>
        <p:nvSpPr>
          <p:cNvPr name="TextBox 26" id="26"/>
          <p:cNvSpPr txBox="true"/>
          <p:nvPr/>
        </p:nvSpPr>
        <p:spPr>
          <a:xfrm rot="0">
            <a:off x="9947444" y="4843009"/>
            <a:ext cx="7815146" cy="3453130"/>
          </a:xfrm>
          <a:prstGeom prst="rect">
            <a:avLst/>
          </a:prstGeom>
        </p:spPr>
        <p:txBody>
          <a:bodyPr anchor="t" rtlCol="false" tIns="0" lIns="0" bIns="0" rIns="0">
            <a:spAutoFit/>
          </a:bodyPr>
          <a:lstStyle/>
          <a:p>
            <a:pPr>
              <a:lnSpc>
                <a:spcPts val="3919"/>
              </a:lnSpc>
            </a:pPr>
            <a:r>
              <a:rPr lang="en-US" sz="2799">
                <a:solidFill>
                  <a:srgbClr val="FFFFFF"/>
                </a:solidFill>
                <a:latin typeface="Canva Sans 1"/>
              </a:rPr>
              <a:t>The majority of respondents indicated that the hypothesis is subject to debate, but most respondents tend to agree with the hypothesis that people preferred other healers over Kokomi before the introduction of corrosion mechanics and dendro elements.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4281" y="4204766"/>
            <a:ext cx="7888677" cy="4730127"/>
            <a:chOff x="0" y="0"/>
            <a:chExt cx="10518236" cy="6306836"/>
          </a:xfrm>
        </p:grpSpPr>
        <p:sp>
          <p:nvSpPr>
            <p:cNvPr name="TextBox 4" id="4"/>
            <p:cNvSpPr txBox="true"/>
            <p:nvPr/>
          </p:nvSpPr>
          <p:spPr>
            <a:xfrm rot="0">
              <a:off x="466014" y="6001327"/>
              <a:ext cx="1891954"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Heavily Disagree</a:t>
              </a:r>
            </a:p>
          </p:txBody>
        </p:sp>
        <p:sp>
          <p:nvSpPr>
            <p:cNvPr name="TextBox 5" id="5"/>
            <p:cNvSpPr txBox="true"/>
            <p:nvPr/>
          </p:nvSpPr>
          <p:spPr>
            <a:xfrm rot="0">
              <a:off x="2961882" y="6001327"/>
              <a:ext cx="989248"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Disagree</a:t>
              </a:r>
            </a:p>
          </p:txBody>
        </p:sp>
        <p:sp>
          <p:nvSpPr>
            <p:cNvPr name="TextBox 6" id="6"/>
            <p:cNvSpPr txBox="true"/>
            <p:nvPr/>
          </p:nvSpPr>
          <p:spPr>
            <a:xfrm rot="0">
              <a:off x="4910648" y="6001327"/>
              <a:ext cx="1180745"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Debatable</a:t>
              </a:r>
            </a:p>
          </p:txBody>
        </p:sp>
        <p:sp>
          <p:nvSpPr>
            <p:cNvPr name="TextBox 7" id="7"/>
            <p:cNvSpPr txBox="true"/>
            <p:nvPr/>
          </p:nvSpPr>
          <p:spPr>
            <a:xfrm rot="0">
              <a:off x="7217091" y="6001327"/>
              <a:ext cx="656890"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Agree</a:t>
              </a:r>
            </a:p>
          </p:txBody>
        </p:sp>
        <p:sp>
          <p:nvSpPr>
            <p:cNvPr name="TextBox 8" id="8"/>
            <p:cNvSpPr txBox="true"/>
            <p:nvPr/>
          </p:nvSpPr>
          <p:spPr>
            <a:xfrm rot="0">
              <a:off x="8810253" y="6001327"/>
              <a:ext cx="1559596"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Heavily Agree</a:t>
              </a:r>
            </a:p>
          </p:txBody>
        </p:sp>
        <p:grpSp>
          <p:nvGrpSpPr>
            <p:cNvPr name="Group 9" id="9"/>
            <p:cNvGrpSpPr>
              <a:grpSpLocks noChangeAspect="true"/>
            </p:cNvGrpSpPr>
            <p:nvPr/>
          </p:nvGrpSpPr>
          <p:grpSpPr>
            <a:xfrm rot="0">
              <a:off x="483806" y="138467"/>
              <a:ext cx="10034429" cy="5773590"/>
              <a:chOff x="0" y="0"/>
              <a:chExt cx="17302449" cy="9955449"/>
            </a:xfrm>
          </p:grpSpPr>
          <p:sp>
            <p:nvSpPr>
              <p:cNvPr name="Freeform 10" id="10"/>
              <p:cNvSpPr/>
              <p:nvPr/>
            </p:nvSpPr>
            <p:spPr>
              <a:xfrm flipH="false" flipV="false" rot="0">
                <a:off x="0" y="-6350"/>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1" id="11"/>
              <p:cNvSpPr/>
              <p:nvPr/>
            </p:nvSpPr>
            <p:spPr>
              <a:xfrm flipH="false" flipV="false" rot="0">
                <a:off x="0" y="2482512"/>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2" id="12"/>
              <p:cNvSpPr/>
              <p:nvPr/>
            </p:nvSpPr>
            <p:spPr>
              <a:xfrm flipH="false" flipV="false" rot="0">
                <a:off x="0" y="4971374"/>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3" id="13"/>
              <p:cNvSpPr/>
              <p:nvPr/>
            </p:nvSpPr>
            <p:spPr>
              <a:xfrm flipH="false" flipV="false" rot="0">
                <a:off x="0" y="7460237"/>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4" id="14"/>
              <p:cNvSpPr/>
              <p:nvPr/>
            </p:nvSpPr>
            <p:spPr>
              <a:xfrm flipH="false" flipV="false" rot="0">
                <a:off x="0" y="9949099"/>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60000"/>
                </a:srgbClr>
              </a:solidFill>
            </p:spPr>
          </p:sp>
        </p:grpSp>
        <p:sp>
          <p:nvSpPr>
            <p:cNvPr name="TextBox 15" id="15"/>
            <p:cNvSpPr txBox="true"/>
            <p:nvPr/>
          </p:nvSpPr>
          <p:spPr>
            <a:xfrm rot="0">
              <a:off x="0" y="-28575"/>
              <a:ext cx="365962"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40 </a:t>
              </a:r>
            </a:p>
          </p:txBody>
        </p:sp>
        <p:sp>
          <p:nvSpPr>
            <p:cNvPr name="TextBox 16" id="16"/>
            <p:cNvSpPr txBox="true"/>
            <p:nvPr/>
          </p:nvSpPr>
          <p:spPr>
            <a:xfrm rot="0">
              <a:off x="5892" y="1414823"/>
              <a:ext cx="360070"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30 </a:t>
              </a:r>
            </a:p>
          </p:txBody>
        </p:sp>
        <p:sp>
          <p:nvSpPr>
            <p:cNvPr name="TextBox 17" id="17"/>
            <p:cNvSpPr txBox="true"/>
            <p:nvPr/>
          </p:nvSpPr>
          <p:spPr>
            <a:xfrm rot="0">
              <a:off x="13257" y="2858220"/>
              <a:ext cx="352705"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20 </a:t>
              </a:r>
            </a:p>
          </p:txBody>
        </p:sp>
        <p:sp>
          <p:nvSpPr>
            <p:cNvPr name="TextBox 18" id="18"/>
            <p:cNvSpPr txBox="true"/>
            <p:nvPr/>
          </p:nvSpPr>
          <p:spPr>
            <a:xfrm rot="0">
              <a:off x="17216" y="4301618"/>
              <a:ext cx="348746"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10 </a:t>
              </a:r>
            </a:p>
          </p:txBody>
        </p:sp>
        <p:sp>
          <p:nvSpPr>
            <p:cNvPr name="TextBox 19" id="19"/>
            <p:cNvSpPr txBox="true"/>
            <p:nvPr/>
          </p:nvSpPr>
          <p:spPr>
            <a:xfrm rot="0">
              <a:off x="142610" y="5745015"/>
              <a:ext cx="223352"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0 </a:t>
              </a:r>
            </a:p>
          </p:txBody>
        </p:sp>
        <p:grpSp>
          <p:nvGrpSpPr>
            <p:cNvPr name="Group 20" id="20"/>
            <p:cNvGrpSpPr>
              <a:grpSpLocks noChangeAspect="true"/>
            </p:cNvGrpSpPr>
            <p:nvPr/>
          </p:nvGrpSpPr>
          <p:grpSpPr>
            <a:xfrm rot="0">
              <a:off x="483806" y="134784"/>
              <a:ext cx="10034429" cy="5777273"/>
              <a:chOff x="0" y="-6350"/>
              <a:chExt cx="17302449" cy="9961799"/>
            </a:xfrm>
          </p:grpSpPr>
          <p:sp>
            <p:nvSpPr>
              <p:cNvPr name="Freeform 21" id="21"/>
              <p:cNvSpPr/>
              <p:nvPr/>
            </p:nvSpPr>
            <p:spPr>
              <a:xfrm flipH="false" flipV="false" rot="0">
                <a:off x="0" y="9700213"/>
                <a:ext cx="3200953" cy="255236"/>
              </a:xfrm>
              <a:custGeom>
                <a:avLst/>
                <a:gdLst/>
                <a:ahLst/>
                <a:cxnLst/>
                <a:rect r="r" b="b" t="t" l="l"/>
                <a:pathLst>
                  <a:path h="255236" w="3200953">
                    <a:moveTo>
                      <a:pt x="0" y="255236"/>
                    </a:moveTo>
                    <a:lnTo>
                      <a:pt x="0" y="255236"/>
                    </a:lnTo>
                    <a:cubicBezTo>
                      <a:pt x="0" y="187543"/>
                      <a:pt x="26891" y="122622"/>
                      <a:pt x="74757" y="74756"/>
                    </a:cubicBezTo>
                    <a:cubicBezTo>
                      <a:pt x="122623" y="26890"/>
                      <a:pt x="187543" y="0"/>
                      <a:pt x="255236" y="0"/>
                    </a:cubicBezTo>
                    <a:lnTo>
                      <a:pt x="2945717" y="0"/>
                    </a:lnTo>
                    <a:cubicBezTo>
                      <a:pt x="3013410" y="0"/>
                      <a:pt x="3078330" y="26890"/>
                      <a:pt x="3126196" y="74756"/>
                    </a:cubicBezTo>
                    <a:cubicBezTo>
                      <a:pt x="3174062" y="122622"/>
                      <a:pt x="3200953" y="187543"/>
                      <a:pt x="3200953" y="255236"/>
                    </a:cubicBezTo>
                    <a:lnTo>
                      <a:pt x="3200953" y="255236"/>
                    </a:lnTo>
                    <a:close/>
                  </a:path>
                </a:pathLst>
              </a:custGeom>
              <a:solidFill>
                <a:srgbClr val="FF3131"/>
              </a:solidFill>
            </p:spPr>
          </p:sp>
          <p:sp>
            <p:nvSpPr>
              <p:cNvPr name="Freeform 22" id="22"/>
              <p:cNvSpPr/>
              <p:nvPr/>
            </p:nvSpPr>
            <p:spPr>
              <a:xfrm flipH="false" flipV="false" rot="0">
                <a:off x="3525374" y="8704668"/>
                <a:ext cx="3200953" cy="1250781"/>
              </a:xfrm>
              <a:custGeom>
                <a:avLst/>
                <a:gdLst/>
                <a:ahLst/>
                <a:cxnLst/>
                <a:rect r="r" b="b" t="t" l="l"/>
                <a:pathLst>
                  <a:path h="1250781" w="3200953">
                    <a:moveTo>
                      <a:pt x="0" y="1250781"/>
                    </a:moveTo>
                    <a:lnTo>
                      <a:pt x="0" y="256076"/>
                    </a:lnTo>
                    <a:cubicBezTo>
                      <a:pt x="0" y="114649"/>
                      <a:pt x="114649" y="0"/>
                      <a:pt x="256076" y="0"/>
                    </a:cubicBezTo>
                    <a:lnTo>
                      <a:pt x="2944877" y="0"/>
                    </a:lnTo>
                    <a:cubicBezTo>
                      <a:pt x="3086304" y="0"/>
                      <a:pt x="3200953" y="114649"/>
                      <a:pt x="3200953" y="256076"/>
                    </a:cubicBezTo>
                    <a:lnTo>
                      <a:pt x="3200953" y="1250781"/>
                    </a:lnTo>
                    <a:close/>
                  </a:path>
                </a:pathLst>
              </a:custGeom>
              <a:solidFill>
                <a:srgbClr val="FF3131"/>
              </a:solidFill>
            </p:spPr>
          </p:sp>
          <p:sp>
            <p:nvSpPr>
              <p:cNvPr name="Freeform 23" id="23"/>
              <p:cNvSpPr/>
              <p:nvPr/>
            </p:nvSpPr>
            <p:spPr>
              <a:xfrm flipH="false" flipV="false" rot="0">
                <a:off x="7050748" y="7460237"/>
                <a:ext cx="3200953" cy="2495212"/>
              </a:xfrm>
              <a:custGeom>
                <a:avLst/>
                <a:gdLst/>
                <a:ahLst/>
                <a:cxnLst/>
                <a:rect r="r" b="b" t="t" l="l"/>
                <a:pathLst>
                  <a:path h="2495212" w="3200953">
                    <a:moveTo>
                      <a:pt x="0" y="2495212"/>
                    </a:moveTo>
                    <a:lnTo>
                      <a:pt x="0" y="256076"/>
                    </a:lnTo>
                    <a:cubicBezTo>
                      <a:pt x="0" y="114649"/>
                      <a:pt x="114649" y="0"/>
                      <a:pt x="256076" y="0"/>
                    </a:cubicBezTo>
                    <a:lnTo>
                      <a:pt x="2944877" y="0"/>
                    </a:lnTo>
                    <a:cubicBezTo>
                      <a:pt x="3086304" y="0"/>
                      <a:pt x="3200953" y="114649"/>
                      <a:pt x="3200953" y="256076"/>
                    </a:cubicBezTo>
                    <a:lnTo>
                      <a:pt x="3200953" y="2495212"/>
                    </a:lnTo>
                    <a:close/>
                  </a:path>
                </a:pathLst>
              </a:custGeom>
              <a:solidFill>
                <a:srgbClr val="FF3131"/>
              </a:solidFill>
            </p:spPr>
          </p:sp>
          <p:sp>
            <p:nvSpPr>
              <p:cNvPr name="Freeform 24" id="24"/>
              <p:cNvSpPr/>
              <p:nvPr/>
            </p:nvSpPr>
            <p:spPr>
              <a:xfrm flipH="false" flipV="false" rot="0">
                <a:off x="10576122" y="4722488"/>
                <a:ext cx="3200953" cy="5232961"/>
              </a:xfrm>
              <a:custGeom>
                <a:avLst/>
                <a:gdLst/>
                <a:ahLst/>
                <a:cxnLst/>
                <a:rect r="r" b="b" t="t" l="l"/>
                <a:pathLst>
                  <a:path h="5232961" w="3200953">
                    <a:moveTo>
                      <a:pt x="0" y="5232961"/>
                    </a:moveTo>
                    <a:lnTo>
                      <a:pt x="0" y="256076"/>
                    </a:lnTo>
                    <a:cubicBezTo>
                      <a:pt x="0" y="114649"/>
                      <a:pt x="114649" y="0"/>
                      <a:pt x="256076" y="0"/>
                    </a:cubicBezTo>
                    <a:lnTo>
                      <a:pt x="2944876" y="0"/>
                    </a:lnTo>
                    <a:cubicBezTo>
                      <a:pt x="3012791" y="0"/>
                      <a:pt x="3077927" y="26979"/>
                      <a:pt x="3125950" y="75002"/>
                    </a:cubicBezTo>
                    <a:cubicBezTo>
                      <a:pt x="3173974" y="123026"/>
                      <a:pt x="3200953" y="188160"/>
                      <a:pt x="3200953" y="256076"/>
                    </a:cubicBezTo>
                    <a:lnTo>
                      <a:pt x="3200953" y="5232961"/>
                    </a:lnTo>
                    <a:close/>
                  </a:path>
                </a:pathLst>
              </a:custGeom>
              <a:solidFill>
                <a:srgbClr val="FF3131"/>
              </a:solidFill>
            </p:spPr>
          </p:sp>
          <p:sp>
            <p:nvSpPr>
              <p:cNvPr name="Freeform 25" id="25"/>
              <p:cNvSpPr/>
              <p:nvPr/>
            </p:nvSpPr>
            <p:spPr>
              <a:xfrm flipH="false" flipV="false" rot="0">
                <a:off x="14101496" y="-6350"/>
                <a:ext cx="3200953" cy="9961799"/>
              </a:xfrm>
              <a:custGeom>
                <a:avLst/>
                <a:gdLst/>
                <a:ahLst/>
                <a:cxnLst/>
                <a:rect r="r" b="b" t="t" l="l"/>
                <a:pathLst>
                  <a:path h="9961799" w="3200953">
                    <a:moveTo>
                      <a:pt x="0" y="9961799"/>
                    </a:moveTo>
                    <a:lnTo>
                      <a:pt x="0" y="256076"/>
                    </a:lnTo>
                    <a:cubicBezTo>
                      <a:pt x="0" y="114649"/>
                      <a:pt x="114649" y="0"/>
                      <a:pt x="256076" y="0"/>
                    </a:cubicBezTo>
                    <a:lnTo>
                      <a:pt x="2944876" y="0"/>
                    </a:lnTo>
                    <a:cubicBezTo>
                      <a:pt x="3012791" y="0"/>
                      <a:pt x="3077927" y="26979"/>
                      <a:pt x="3125950" y="75003"/>
                    </a:cubicBezTo>
                    <a:cubicBezTo>
                      <a:pt x="3173974" y="123026"/>
                      <a:pt x="3200953" y="188160"/>
                      <a:pt x="3200953" y="256076"/>
                    </a:cubicBezTo>
                    <a:lnTo>
                      <a:pt x="3200953" y="9961799"/>
                    </a:lnTo>
                    <a:close/>
                  </a:path>
                </a:pathLst>
              </a:custGeom>
              <a:solidFill>
                <a:srgbClr val="FF3131"/>
              </a:solidFill>
            </p:spPr>
          </p:sp>
        </p:grpSp>
      </p:grpSp>
      <p:sp>
        <p:nvSpPr>
          <p:cNvPr name="Freeform 26" id="26"/>
          <p:cNvSpPr/>
          <p:nvPr/>
        </p:nvSpPr>
        <p:spPr>
          <a:xfrm flipH="false" flipV="false" rot="0">
            <a:off x="4432983" y="5218612"/>
            <a:ext cx="1044671" cy="1044671"/>
          </a:xfrm>
          <a:custGeom>
            <a:avLst/>
            <a:gdLst/>
            <a:ahLst/>
            <a:cxnLst/>
            <a:rect r="r" b="b" t="t" l="l"/>
            <a:pathLst>
              <a:path h="1044671" w="1044671">
                <a:moveTo>
                  <a:pt x="0" y="0"/>
                </a:moveTo>
                <a:lnTo>
                  <a:pt x="1044671" y="0"/>
                </a:lnTo>
                <a:lnTo>
                  <a:pt x="1044671" y="1044671"/>
                </a:lnTo>
                <a:lnTo>
                  <a:pt x="0" y="1044671"/>
                </a:lnTo>
                <a:lnTo>
                  <a:pt x="0" y="0"/>
                </a:lnTo>
                <a:close/>
              </a:path>
            </a:pathLst>
          </a:custGeom>
          <a:blipFill>
            <a:blip r:embed="rId3"/>
            <a:stretch>
              <a:fillRect l="0" t="0" r="0" b="0"/>
            </a:stretch>
          </a:blipFill>
        </p:spPr>
      </p:sp>
      <p:sp>
        <p:nvSpPr>
          <p:cNvPr name="TextBox 27" id="27"/>
          <p:cNvSpPr txBox="true"/>
          <p:nvPr/>
        </p:nvSpPr>
        <p:spPr>
          <a:xfrm rot="0">
            <a:off x="4432983" y="485520"/>
            <a:ext cx="9422034" cy="188976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Hypothesis: After the release of the corrosion effect, Kokomi is seen to be more needed as a healer.</a:t>
            </a:r>
          </a:p>
        </p:txBody>
      </p:sp>
      <p:sp>
        <p:nvSpPr>
          <p:cNvPr name="TextBox 28" id="28"/>
          <p:cNvSpPr txBox="true"/>
          <p:nvPr/>
        </p:nvSpPr>
        <p:spPr>
          <a:xfrm rot="0">
            <a:off x="9649410" y="4508143"/>
            <a:ext cx="8411214" cy="3453130"/>
          </a:xfrm>
          <a:prstGeom prst="rect">
            <a:avLst/>
          </a:prstGeom>
        </p:spPr>
        <p:txBody>
          <a:bodyPr anchor="t" rtlCol="false" tIns="0" lIns="0" bIns="0" rIns="0">
            <a:spAutoFit/>
          </a:bodyPr>
          <a:lstStyle/>
          <a:p>
            <a:pPr>
              <a:lnSpc>
                <a:spcPts val="3919"/>
              </a:lnSpc>
            </a:pPr>
            <a:r>
              <a:rPr lang="en-US" sz="2799">
                <a:solidFill>
                  <a:srgbClr val="FFFFFF"/>
                </a:solidFill>
                <a:latin typeface="Canva Sans 1"/>
              </a:rPr>
              <a:t>When considering the opinions of our respondents, a clear trend emerges. The majority of participants show agreement with the hypothesis after the corrosion mechanics were introduced. This suggests that the gameplay change indeed influenced how players perceive Kokomi's role, aligning with our initial hypothesis.</a:t>
            </a:r>
          </a:p>
        </p:txBody>
      </p:sp>
      <p:sp>
        <p:nvSpPr>
          <p:cNvPr name="Freeform 29" id="29"/>
          <p:cNvSpPr/>
          <p:nvPr/>
        </p:nvSpPr>
        <p:spPr>
          <a:xfrm flipH="false" flipV="false" rot="0">
            <a:off x="14965251" y="215704"/>
            <a:ext cx="2294049" cy="2325190"/>
          </a:xfrm>
          <a:custGeom>
            <a:avLst/>
            <a:gdLst/>
            <a:ahLst/>
            <a:cxnLst/>
            <a:rect r="r" b="b" t="t" l="l"/>
            <a:pathLst>
              <a:path h="2325190" w="2294049">
                <a:moveTo>
                  <a:pt x="0" y="0"/>
                </a:moveTo>
                <a:lnTo>
                  <a:pt x="2294049" y="0"/>
                </a:lnTo>
                <a:lnTo>
                  <a:pt x="2294049" y="2325190"/>
                </a:lnTo>
                <a:lnTo>
                  <a:pt x="0" y="2325190"/>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17583" y="4204766"/>
            <a:ext cx="7895375" cy="4730127"/>
            <a:chOff x="0" y="0"/>
            <a:chExt cx="10527166" cy="6306836"/>
          </a:xfrm>
        </p:grpSpPr>
        <p:sp>
          <p:nvSpPr>
            <p:cNvPr name="TextBox 4" id="4"/>
            <p:cNvSpPr txBox="true"/>
            <p:nvPr/>
          </p:nvSpPr>
          <p:spPr>
            <a:xfrm rot="0">
              <a:off x="474944" y="6001327"/>
              <a:ext cx="1891954"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Heavily Disagree</a:t>
              </a:r>
            </a:p>
          </p:txBody>
        </p:sp>
        <p:sp>
          <p:nvSpPr>
            <p:cNvPr name="TextBox 5" id="5"/>
            <p:cNvSpPr txBox="true"/>
            <p:nvPr/>
          </p:nvSpPr>
          <p:spPr>
            <a:xfrm rot="0">
              <a:off x="2970812" y="6001327"/>
              <a:ext cx="989248"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Disagree</a:t>
              </a:r>
            </a:p>
          </p:txBody>
        </p:sp>
        <p:sp>
          <p:nvSpPr>
            <p:cNvPr name="TextBox 6" id="6"/>
            <p:cNvSpPr txBox="true"/>
            <p:nvPr/>
          </p:nvSpPr>
          <p:spPr>
            <a:xfrm rot="0">
              <a:off x="4919579" y="6001327"/>
              <a:ext cx="1180745"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Debatable</a:t>
              </a:r>
            </a:p>
          </p:txBody>
        </p:sp>
        <p:sp>
          <p:nvSpPr>
            <p:cNvPr name="TextBox 7" id="7"/>
            <p:cNvSpPr txBox="true"/>
            <p:nvPr/>
          </p:nvSpPr>
          <p:spPr>
            <a:xfrm rot="0">
              <a:off x="7226021" y="6001327"/>
              <a:ext cx="656890"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Agree</a:t>
              </a:r>
            </a:p>
          </p:txBody>
        </p:sp>
        <p:sp>
          <p:nvSpPr>
            <p:cNvPr name="TextBox 8" id="8"/>
            <p:cNvSpPr txBox="true"/>
            <p:nvPr/>
          </p:nvSpPr>
          <p:spPr>
            <a:xfrm rot="0">
              <a:off x="8819183" y="6001327"/>
              <a:ext cx="1559596" cy="305509"/>
            </a:xfrm>
            <a:prstGeom prst="rect">
              <a:avLst/>
            </a:prstGeom>
          </p:spPr>
          <p:txBody>
            <a:bodyPr anchor="t" rtlCol="false" tIns="0" lIns="0" bIns="0" rIns="0">
              <a:spAutoFit/>
            </a:bodyPr>
            <a:lstStyle/>
            <a:p>
              <a:pPr algn="ctr">
                <a:lnSpc>
                  <a:spcPts val="1948"/>
                </a:lnSpc>
              </a:pPr>
              <a:r>
                <a:rPr lang="en-US" sz="1391">
                  <a:solidFill>
                    <a:srgbClr val="FFFFFF"/>
                  </a:solidFill>
                  <a:latin typeface="Canva Sans 2"/>
                </a:rPr>
                <a:t>Heavily Agree</a:t>
              </a:r>
            </a:p>
          </p:txBody>
        </p:sp>
        <p:grpSp>
          <p:nvGrpSpPr>
            <p:cNvPr name="Group 9" id="9"/>
            <p:cNvGrpSpPr>
              <a:grpSpLocks noChangeAspect="true"/>
            </p:cNvGrpSpPr>
            <p:nvPr/>
          </p:nvGrpSpPr>
          <p:grpSpPr>
            <a:xfrm rot="0">
              <a:off x="492737" y="138467"/>
              <a:ext cx="10034429" cy="5773590"/>
              <a:chOff x="0" y="0"/>
              <a:chExt cx="17302449" cy="9955449"/>
            </a:xfrm>
          </p:grpSpPr>
          <p:sp>
            <p:nvSpPr>
              <p:cNvPr name="Freeform 10" id="10"/>
              <p:cNvSpPr/>
              <p:nvPr/>
            </p:nvSpPr>
            <p:spPr>
              <a:xfrm flipH="false" flipV="false" rot="0">
                <a:off x="0" y="-6350"/>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1" id="11"/>
              <p:cNvSpPr/>
              <p:nvPr/>
            </p:nvSpPr>
            <p:spPr>
              <a:xfrm flipH="false" flipV="false" rot="0">
                <a:off x="0" y="3312133"/>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2" id="12"/>
              <p:cNvSpPr/>
              <p:nvPr/>
            </p:nvSpPr>
            <p:spPr>
              <a:xfrm flipH="false" flipV="false" rot="0">
                <a:off x="0" y="6630616"/>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24706"/>
                </a:srgbClr>
              </a:solidFill>
            </p:spPr>
          </p:sp>
          <p:sp>
            <p:nvSpPr>
              <p:cNvPr name="Freeform 13" id="13"/>
              <p:cNvSpPr/>
              <p:nvPr/>
            </p:nvSpPr>
            <p:spPr>
              <a:xfrm flipH="false" flipV="false" rot="0">
                <a:off x="0" y="9949099"/>
                <a:ext cx="17302449" cy="12700"/>
              </a:xfrm>
              <a:custGeom>
                <a:avLst/>
                <a:gdLst/>
                <a:ahLst/>
                <a:cxnLst/>
                <a:rect r="r" b="b" t="t" l="l"/>
                <a:pathLst>
                  <a:path h="12700" w="17302449">
                    <a:moveTo>
                      <a:pt x="0" y="0"/>
                    </a:moveTo>
                    <a:lnTo>
                      <a:pt x="17302449" y="0"/>
                    </a:lnTo>
                    <a:lnTo>
                      <a:pt x="17302449" y="12700"/>
                    </a:lnTo>
                    <a:lnTo>
                      <a:pt x="0" y="12700"/>
                    </a:lnTo>
                    <a:close/>
                  </a:path>
                </a:pathLst>
              </a:custGeom>
              <a:solidFill>
                <a:srgbClr val="FFFFFF">
                  <a:alpha val="60000"/>
                </a:srgbClr>
              </a:solidFill>
            </p:spPr>
          </p:sp>
        </p:grpSp>
        <p:sp>
          <p:nvSpPr>
            <p:cNvPr name="TextBox 14" id="14"/>
            <p:cNvSpPr txBox="true"/>
            <p:nvPr/>
          </p:nvSpPr>
          <p:spPr>
            <a:xfrm rot="0">
              <a:off x="0" y="-28575"/>
              <a:ext cx="374892"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60 </a:t>
              </a:r>
            </a:p>
          </p:txBody>
        </p:sp>
        <p:sp>
          <p:nvSpPr>
            <p:cNvPr name="TextBox 15" id="15"/>
            <p:cNvSpPr txBox="true"/>
            <p:nvPr/>
          </p:nvSpPr>
          <p:spPr>
            <a:xfrm rot="0">
              <a:off x="8930" y="1895955"/>
              <a:ext cx="365962"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40 </a:t>
              </a:r>
            </a:p>
          </p:txBody>
        </p:sp>
        <p:sp>
          <p:nvSpPr>
            <p:cNvPr name="TextBox 16" id="16"/>
            <p:cNvSpPr txBox="true"/>
            <p:nvPr/>
          </p:nvSpPr>
          <p:spPr>
            <a:xfrm rot="0">
              <a:off x="22188" y="3820485"/>
              <a:ext cx="352705"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20 </a:t>
              </a:r>
            </a:p>
          </p:txBody>
        </p:sp>
        <p:sp>
          <p:nvSpPr>
            <p:cNvPr name="TextBox 17" id="17"/>
            <p:cNvSpPr txBox="true"/>
            <p:nvPr/>
          </p:nvSpPr>
          <p:spPr>
            <a:xfrm rot="0">
              <a:off x="151540" y="5745015"/>
              <a:ext cx="223352" cy="305509"/>
            </a:xfrm>
            <a:prstGeom prst="rect">
              <a:avLst/>
            </a:prstGeom>
          </p:spPr>
          <p:txBody>
            <a:bodyPr anchor="t" rtlCol="false" tIns="0" lIns="0" bIns="0" rIns="0">
              <a:spAutoFit/>
            </a:bodyPr>
            <a:lstStyle/>
            <a:p>
              <a:pPr algn="r">
                <a:lnSpc>
                  <a:spcPts val="1948"/>
                </a:lnSpc>
              </a:pPr>
              <a:r>
                <a:rPr lang="en-US" sz="1391">
                  <a:solidFill>
                    <a:srgbClr val="FFFFFF"/>
                  </a:solidFill>
                  <a:latin typeface="Canva Sans 2"/>
                </a:rPr>
                <a:t>0 </a:t>
              </a:r>
            </a:p>
          </p:txBody>
        </p:sp>
        <p:grpSp>
          <p:nvGrpSpPr>
            <p:cNvPr name="Group 18" id="18"/>
            <p:cNvGrpSpPr>
              <a:grpSpLocks noChangeAspect="true"/>
            </p:cNvGrpSpPr>
            <p:nvPr/>
          </p:nvGrpSpPr>
          <p:grpSpPr>
            <a:xfrm rot="0">
              <a:off x="2537252" y="904597"/>
              <a:ext cx="7989914" cy="5007461"/>
              <a:chOff x="3525374" y="1321043"/>
              <a:chExt cx="13777075" cy="8634406"/>
            </a:xfrm>
          </p:grpSpPr>
          <p:sp>
            <p:nvSpPr>
              <p:cNvPr name="Freeform 19" id="19"/>
              <p:cNvSpPr/>
              <p:nvPr/>
            </p:nvSpPr>
            <p:spPr>
              <a:xfrm flipH="false" flipV="false" rot="0">
                <a:off x="0" y="0"/>
                <a:ext cx="0" cy="0"/>
              </a:xfrm>
              <a:custGeom>
                <a:avLst/>
                <a:gdLst/>
                <a:ahLst/>
                <a:cxnLst/>
                <a:rect r="r" b="b" t="t" l="l"/>
                <a:pathLst>
                  <a:path h="0" w="0"/>
                </a:pathLst>
              </a:custGeom>
              <a:solidFill>
                <a:srgbClr val="A5C83B"/>
              </a:solidFill>
            </p:spPr>
          </p:sp>
          <p:sp>
            <p:nvSpPr>
              <p:cNvPr name="Freeform 20" id="20"/>
              <p:cNvSpPr/>
              <p:nvPr/>
            </p:nvSpPr>
            <p:spPr>
              <a:xfrm flipH="false" flipV="false" rot="0">
                <a:off x="3525374" y="9617250"/>
                <a:ext cx="3200953" cy="338199"/>
              </a:xfrm>
              <a:custGeom>
                <a:avLst/>
                <a:gdLst/>
                <a:ahLst/>
                <a:cxnLst/>
                <a:rect r="r" b="b" t="t" l="l"/>
                <a:pathLst>
                  <a:path h="338199" w="3200953">
                    <a:moveTo>
                      <a:pt x="0" y="338199"/>
                    </a:moveTo>
                    <a:lnTo>
                      <a:pt x="0" y="256077"/>
                    </a:lnTo>
                    <a:cubicBezTo>
                      <a:pt x="0" y="188161"/>
                      <a:pt x="26979" y="123027"/>
                      <a:pt x="75003" y="75003"/>
                    </a:cubicBezTo>
                    <a:cubicBezTo>
                      <a:pt x="123027" y="26980"/>
                      <a:pt x="188161" y="0"/>
                      <a:pt x="256076" y="0"/>
                    </a:cubicBezTo>
                    <a:lnTo>
                      <a:pt x="2944877" y="0"/>
                    </a:lnTo>
                    <a:cubicBezTo>
                      <a:pt x="3012793" y="0"/>
                      <a:pt x="3077926" y="26980"/>
                      <a:pt x="3125950" y="75003"/>
                    </a:cubicBezTo>
                    <a:cubicBezTo>
                      <a:pt x="3173974" y="123027"/>
                      <a:pt x="3200953" y="188161"/>
                      <a:pt x="3200953" y="256077"/>
                    </a:cubicBezTo>
                    <a:lnTo>
                      <a:pt x="3200953" y="338199"/>
                    </a:lnTo>
                    <a:close/>
                  </a:path>
                </a:pathLst>
              </a:custGeom>
              <a:solidFill>
                <a:srgbClr val="A5C83B"/>
              </a:solidFill>
            </p:spPr>
          </p:sp>
          <p:sp>
            <p:nvSpPr>
              <p:cNvPr name="Freeform 21" id="21"/>
              <p:cNvSpPr/>
              <p:nvPr/>
            </p:nvSpPr>
            <p:spPr>
              <a:xfrm flipH="false" flipV="false" rot="0">
                <a:off x="7050748" y="8953554"/>
                <a:ext cx="3200953" cy="1001895"/>
              </a:xfrm>
              <a:custGeom>
                <a:avLst/>
                <a:gdLst/>
                <a:ahLst/>
                <a:cxnLst/>
                <a:rect r="r" b="b" t="t" l="l"/>
                <a:pathLst>
                  <a:path h="1001895" w="3200953">
                    <a:moveTo>
                      <a:pt x="0" y="1001895"/>
                    </a:moveTo>
                    <a:lnTo>
                      <a:pt x="0" y="256076"/>
                    </a:lnTo>
                    <a:cubicBezTo>
                      <a:pt x="0" y="114649"/>
                      <a:pt x="114649" y="0"/>
                      <a:pt x="256076" y="0"/>
                    </a:cubicBezTo>
                    <a:lnTo>
                      <a:pt x="2944877" y="0"/>
                    </a:lnTo>
                    <a:cubicBezTo>
                      <a:pt x="3086304" y="0"/>
                      <a:pt x="3200953" y="114649"/>
                      <a:pt x="3200953" y="256076"/>
                    </a:cubicBezTo>
                    <a:lnTo>
                      <a:pt x="3200953" y="1001895"/>
                    </a:lnTo>
                    <a:close/>
                  </a:path>
                </a:pathLst>
              </a:custGeom>
              <a:solidFill>
                <a:srgbClr val="A5C83B"/>
              </a:solidFill>
            </p:spPr>
          </p:sp>
          <p:sp>
            <p:nvSpPr>
              <p:cNvPr name="Freeform 22" id="22"/>
              <p:cNvSpPr/>
              <p:nvPr/>
            </p:nvSpPr>
            <p:spPr>
              <a:xfrm flipH="false" flipV="false" rot="0">
                <a:off x="10576122" y="7128388"/>
                <a:ext cx="3200953" cy="2827061"/>
              </a:xfrm>
              <a:custGeom>
                <a:avLst/>
                <a:gdLst/>
                <a:ahLst/>
                <a:cxnLst/>
                <a:rect r="r" b="b" t="t" l="l"/>
                <a:pathLst>
                  <a:path h="2827061" w="3200953">
                    <a:moveTo>
                      <a:pt x="0" y="2827061"/>
                    </a:moveTo>
                    <a:lnTo>
                      <a:pt x="0" y="256077"/>
                    </a:lnTo>
                    <a:cubicBezTo>
                      <a:pt x="0" y="188161"/>
                      <a:pt x="26979" y="123027"/>
                      <a:pt x="75002" y="75003"/>
                    </a:cubicBezTo>
                    <a:cubicBezTo>
                      <a:pt x="123026" y="26980"/>
                      <a:pt x="188160" y="0"/>
                      <a:pt x="256076" y="0"/>
                    </a:cubicBezTo>
                    <a:lnTo>
                      <a:pt x="2944876" y="0"/>
                    </a:lnTo>
                    <a:cubicBezTo>
                      <a:pt x="3012791" y="0"/>
                      <a:pt x="3077927" y="26979"/>
                      <a:pt x="3125950" y="75003"/>
                    </a:cubicBezTo>
                    <a:cubicBezTo>
                      <a:pt x="3173974" y="123027"/>
                      <a:pt x="3200953" y="188161"/>
                      <a:pt x="3200953" y="256077"/>
                    </a:cubicBezTo>
                    <a:lnTo>
                      <a:pt x="3200953" y="2827061"/>
                    </a:lnTo>
                    <a:close/>
                  </a:path>
                </a:pathLst>
              </a:custGeom>
              <a:solidFill>
                <a:srgbClr val="A5C83B"/>
              </a:solidFill>
            </p:spPr>
          </p:sp>
          <p:sp>
            <p:nvSpPr>
              <p:cNvPr name="Freeform 23" id="23"/>
              <p:cNvSpPr/>
              <p:nvPr/>
            </p:nvSpPr>
            <p:spPr>
              <a:xfrm flipH="false" flipV="false" rot="0">
                <a:off x="14101496" y="1321043"/>
                <a:ext cx="3200953" cy="8634406"/>
              </a:xfrm>
              <a:custGeom>
                <a:avLst/>
                <a:gdLst/>
                <a:ahLst/>
                <a:cxnLst/>
                <a:rect r="r" b="b" t="t" l="l"/>
                <a:pathLst>
                  <a:path h="8634406" w="3200953">
                    <a:moveTo>
                      <a:pt x="0" y="8634406"/>
                    </a:moveTo>
                    <a:lnTo>
                      <a:pt x="0" y="256076"/>
                    </a:lnTo>
                    <a:cubicBezTo>
                      <a:pt x="0" y="114650"/>
                      <a:pt x="114649" y="0"/>
                      <a:pt x="256076" y="0"/>
                    </a:cubicBezTo>
                    <a:lnTo>
                      <a:pt x="2944876" y="0"/>
                    </a:lnTo>
                    <a:cubicBezTo>
                      <a:pt x="3012791" y="0"/>
                      <a:pt x="3077927" y="26979"/>
                      <a:pt x="3125950" y="75003"/>
                    </a:cubicBezTo>
                    <a:cubicBezTo>
                      <a:pt x="3173974" y="123026"/>
                      <a:pt x="3200953" y="188161"/>
                      <a:pt x="3200953" y="256076"/>
                    </a:cubicBezTo>
                    <a:lnTo>
                      <a:pt x="3200953" y="8634406"/>
                    </a:lnTo>
                    <a:close/>
                  </a:path>
                </a:pathLst>
              </a:custGeom>
              <a:solidFill>
                <a:srgbClr val="A5C83B"/>
              </a:solidFill>
            </p:spPr>
          </p:sp>
        </p:grpSp>
      </p:grpSp>
      <p:sp>
        <p:nvSpPr>
          <p:cNvPr name="Freeform 24" id="24"/>
          <p:cNvSpPr/>
          <p:nvPr/>
        </p:nvSpPr>
        <p:spPr>
          <a:xfrm flipH="false" flipV="false" rot="0">
            <a:off x="4109191" y="5143500"/>
            <a:ext cx="1712159" cy="1712159"/>
          </a:xfrm>
          <a:custGeom>
            <a:avLst/>
            <a:gdLst/>
            <a:ahLst/>
            <a:cxnLst/>
            <a:rect r="r" b="b" t="t" l="l"/>
            <a:pathLst>
              <a:path h="1712159" w="1712159">
                <a:moveTo>
                  <a:pt x="0" y="0"/>
                </a:moveTo>
                <a:lnTo>
                  <a:pt x="1712159" y="0"/>
                </a:lnTo>
                <a:lnTo>
                  <a:pt x="1712159" y="1712159"/>
                </a:lnTo>
                <a:lnTo>
                  <a:pt x="0" y="1712159"/>
                </a:lnTo>
                <a:lnTo>
                  <a:pt x="0" y="0"/>
                </a:lnTo>
                <a:close/>
              </a:path>
            </a:pathLst>
          </a:custGeom>
          <a:blipFill>
            <a:blip r:embed="rId3"/>
            <a:stretch>
              <a:fillRect l="0" t="0" r="0" b="0"/>
            </a:stretch>
          </a:blipFill>
        </p:spPr>
      </p:sp>
      <p:sp>
        <p:nvSpPr>
          <p:cNvPr name="TextBox 25" id="25"/>
          <p:cNvSpPr txBox="true"/>
          <p:nvPr/>
        </p:nvSpPr>
        <p:spPr>
          <a:xfrm rot="0">
            <a:off x="4432983" y="485520"/>
            <a:ext cx="9422034" cy="316611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Hypothesis: After the release of the Dendro element, Kokomi is seen to be more needed in Dendro reaction compositions as a healer (Bloom/Hyperbloom/Burgeon).</a:t>
            </a:r>
          </a:p>
        </p:txBody>
      </p:sp>
      <p:sp>
        <p:nvSpPr>
          <p:cNvPr name="TextBox 26" id="26"/>
          <p:cNvSpPr txBox="true"/>
          <p:nvPr/>
        </p:nvSpPr>
        <p:spPr>
          <a:xfrm rot="0">
            <a:off x="9649410" y="5062340"/>
            <a:ext cx="8411214" cy="2957830"/>
          </a:xfrm>
          <a:prstGeom prst="rect">
            <a:avLst/>
          </a:prstGeom>
        </p:spPr>
        <p:txBody>
          <a:bodyPr anchor="t" rtlCol="false" tIns="0" lIns="0" bIns="0" rIns="0">
            <a:spAutoFit/>
          </a:bodyPr>
          <a:lstStyle/>
          <a:p>
            <a:pPr>
              <a:lnSpc>
                <a:spcPts val="3919"/>
              </a:lnSpc>
            </a:pPr>
            <a:r>
              <a:rPr lang="en-US" sz="2799">
                <a:solidFill>
                  <a:srgbClr val="FFFFFF"/>
                </a:solidFill>
                <a:latin typeface="Canva Sans 1"/>
              </a:rPr>
              <a:t>The hypothesis received overwhelming support from the majority of respondents, with no participants indicating strong disagreement. Additionally, a significant number of respondents agree that Kokomi is a favorable choice for a Dendro party composition.</a:t>
            </a:r>
          </a:p>
        </p:txBody>
      </p:sp>
      <p:sp>
        <p:nvSpPr>
          <p:cNvPr name="Freeform 27" id="27"/>
          <p:cNvSpPr/>
          <p:nvPr/>
        </p:nvSpPr>
        <p:spPr>
          <a:xfrm flipH="false" flipV="false" rot="0">
            <a:off x="14965251" y="215704"/>
            <a:ext cx="2294049" cy="2325190"/>
          </a:xfrm>
          <a:custGeom>
            <a:avLst/>
            <a:gdLst/>
            <a:ahLst/>
            <a:cxnLst/>
            <a:rect r="r" b="b" t="t" l="l"/>
            <a:pathLst>
              <a:path h="2325190" w="2294049">
                <a:moveTo>
                  <a:pt x="0" y="0"/>
                </a:moveTo>
                <a:lnTo>
                  <a:pt x="2294049" y="0"/>
                </a:lnTo>
                <a:lnTo>
                  <a:pt x="2294049" y="2325190"/>
                </a:lnTo>
                <a:lnTo>
                  <a:pt x="0" y="2325190"/>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1F4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0000"/>
            </a:blip>
            <a:stretch>
              <a:fillRect l="0" t="0" r="0" b="0"/>
            </a:stretch>
          </a:blipFill>
        </p:spPr>
      </p:sp>
      <p:sp>
        <p:nvSpPr>
          <p:cNvPr name="TextBox 3" id="3"/>
          <p:cNvSpPr txBox="true"/>
          <p:nvPr/>
        </p:nvSpPr>
        <p:spPr>
          <a:xfrm rot="0">
            <a:off x="1028700" y="3536632"/>
            <a:ext cx="16230600" cy="55956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FFFFFF"/>
                </a:solidFill>
                <a:latin typeface="Canva Sans 1"/>
              </a:rPr>
              <a:t>Kokomi's Rising Popularity: Through data analysis, we found that Kokomi's popularity has significantly increased over time, challenging initial perceptions.</a:t>
            </a:r>
          </a:p>
          <a:p>
            <a:pPr>
              <a:lnSpc>
                <a:spcPts val="4480"/>
              </a:lnSpc>
            </a:pPr>
          </a:p>
          <a:p>
            <a:pPr marL="690881" indent="-345440" lvl="1">
              <a:lnSpc>
                <a:spcPts val="4480"/>
              </a:lnSpc>
              <a:buFont typeface="Arial"/>
              <a:buChar char="•"/>
            </a:pPr>
            <a:r>
              <a:rPr lang="en-US" sz="3200">
                <a:solidFill>
                  <a:srgbClr val="FFFFFF"/>
                </a:solidFill>
                <a:latin typeface="Canva Sans 1"/>
              </a:rPr>
              <a:t>Corrosion Effect Impact: The introduction of the corrosion effect led to a notable shift in Kokomi's role, making her a more crucial healer in player strategies.</a:t>
            </a:r>
          </a:p>
          <a:p>
            <a:pPr>
              <a:lnSpc>
                <a:spcPts val="4480"/>
              </a:lnSpc>
            </a:pPr>
          </a:p>
          <a:p>
            <a:pPr marL="690881" indent="-345440" lvl="1">
              <a:lnSpc>
                <a:spcPts val="4480"/>
              </a:lnSpc>
              <a:buFont typeface="Arial"/>
              <a:buChar char="•"/>
            </a:pPr>
            <a:r>
              <a:rPr lang="en-US" sz="3200">
                <a:solidFill>
                  <a:srgbClr val="FFFFFF"/>
                </a:solidFill>
                <a:latin typeface="Canva Sans 1"/>
              </a:rPr>
              <a:t>Dendro Synergy: Following the release of the dendro element, Kokomi became a valuable healer in dendro party compositions, reflecting a shift in player preferences.</a:t>
            </a:r>
          </a:p>
        </p:txBody>
      </p:sp>
      <p:sp>
        <p:nvSpPr>
          <p:cNvPr name="Freeform 4" id="4"/>
          <p:cNvSpPr/>
          <p:nvPr/>
        </p:nvSpPr>
        <p:spPr>
          <a:xfrm flipH="false" flipV="false" rot="0">
            <a:off x="15146939" y="552195"/>
            <a:ext cx="2112361" cy="2201615"/>
          </a:xfrm>
          <a:custGeom>
            <a:avLst/>
            <a:gdLst/>
            <a:ahLst/>
            <a:cxnLst/>
            <a:rect r="r" b="b" t="t" l="l"/>
            <a:pathLst>
              <a:path h="2201615" w="2112361">
                <a:moveTo>
                  <a:pt x="0" y="0"/>
                </a:moveTo>
                <a:lnTo>
                  <a:pt x="2112361" y="0"/>
                </a:lnTo>
                <a:lnTo>
                  <a:pt x="2112361" y="2201616"/>
                </a:lnTo>
                <a:lnTo>
                  <a:pt x="0" y="2201616"/>
                </a:lnTo>
                <a:lnTo>
                  <a:pt x="0" y="0"/>
                </a:lnTo>
                <a:close/>
              </a:path>
            </a:pathLst>
          </a:custGeom>
          <a:blipFill>
            <a:blip r:embed="rId3"/>
            <a:stretch>
              <a:fillRect l="0" t="0" r="0" b="0"/>
            </a:stretch>
          </a:blipFill>
        </p:spPr>
      </p:sp>
      <p:sp>
        <p:nvSpPr>
          <p:cNvPr name="TextBox 5" id="5"/>
          <p:cNvSpPr txBox="true"/>
          <p:nvPr/>
        </p:nvSpPr>
        <p:spPr>
          <a:xfrm rot="0">
            <a:off x="4432983" y="399795"/>
            <a:ext cx="9422034"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Summary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17612" y="246503"/>
            <a:ext cx="2242268" cy="2242268"/>
          </a:xfrm>
          <a:custGeom>
            <a:avLst/>
            <a:gdLst/>
            <a:ahLst/>
            <a:cxnLst/>
            <a:rect r="r" b="b" t="t" l="l"/>
            <a:pathLst>
              <a:path h="2242268" w="2242268">
                <a:moveTo>
                  <a:pt x="0" y="0"/>
                </a:moveTo>
                <a:lnTo>
                  <a:pt x="2242268" y="0"/>
                </a:lnTo>
                <a:lnTo>
                  <a:pt x="2242268" y="2242268"/>
                </a:lnTo>
                <a:lnTo>
                  <a:pt x="0" y="2242268"/>
                </a:lnTo>
                <a:lnTo>
                  <a:pt x="0" y="0"/>
                </a:lnTo>
                <a:close/>
              </a:path>
            </a:pathLst>
          </a:custGeom>
          <a:blipFill>
            <a:blip r:embed="rId3"/>
            <a:stretch>
              <a:fillRect l="0" t="0" r="0" b="0"/>
            </a:stretch>
          </a:blipFill>
        </p:spPr>
      </p:sp>
      <p:sp>
        <p:nvSpPr>
          <p:cNvPr name="TextBox 4" id="4"/>
          <p:cNvSpPr txBox="true"/>
          <p:nvPr/>
        </p:nvSpPr>
        <p:spPr>
          <a:xfrm rot="0">
            <a:off x="1766858" y="3055416"/>
            <a:ext cx="14754284" cy="6291580"/>
          </a:xfrm>
          <a:prstGeom prst="rect">
            <a:avLst/>
          </a:prstGeom>
        </p:spPr>
        <p:txBody>
          <a:bodyPr anchor="t" rtlCol="false" tIns="0" lIns="0" bIns="0" rIns="0">
            <a:spAutoFit/>
          </a:bodyPr>
          <a:lstStyle/>
          <a:p>
            <a:pPr algn="just" marL="690881" indent="-345440" lvl="1">
              <a:lnSpc>
                <a:spcPts val="5600"/>
              </a:lnSpc>
              <a:buFont typeface="Arial"/>
              <a:buChar char="•"/>
            </a:pPr>
            <a:r>
              <a:rPr lang="en-US" sz="3200" spc="160">
                <a:solidFill>
                  <a:srgbClr val="FFFFFF"/>
                </a:solidFill>
                <a:latin typeface="Canva Sans 1 Bold"/>
              </a:rPr>
              <a:t>Once considered one of the most divisive characters in the community due to her niche mechanics, Kokomi's reputation has undergone a transformation. Over time, players have begun to embrace her, particularly for her role in Spiral Abyss gameplay and team composition. </a:t>
            </a:r>
          </a:p>
          <a:p>
            <a:pPr algn="just">
              <a:lnSpc>
                <a:spcPts val="5600"/>
              </a:lnSpc>
            </a:pPr>
          </a:p>
          <a:p>
            <a:pPr algn="just" marL="690881" indent="-345440" lvl="1">
              <a:lnSpc>
                <a:spcPts val="5600"/>
              </a:lnSpc>
              <a:buFont typeface="Arial"/>
              <a:buChar char="•"/>
            </a:pPr>
            <a:r>
              <a:rPr lang="en-US" sz="3200" spc="160">
                <a:solidFill>
                  <a:srgbClr val="FFFFFF"/>
                </a:solidFill>
                <a:latin typeface="Canva Sans 1 Bold"/>
              </a:rPr>
              <a:t>In this presentation, I will delve into the analysis of Kokomi's evolving popularity, examining the factors contributing to her rise in popularity as the game unfolds</a:t>
            </a:r>
          </a:p>
        </p:txBody>
      </p:sp>
      <p:sp>
        <p:nvSpPr>
          <p:cNvPr name="TextBox 5" id="5"/>
          <p:cNvSpPr txBox="true"/>
          <p:nvPr/>
        </p:nvSpPr>
        <p:spPr>
          <a:xfrm rot="0">
            <a:off x="5671840" y="498640"/>
            <a:ext cx="6944320" cy="1510031"/>
          </a:xfrm>
          <a:prstGeom prst="rect">
            <a:avLst/>
          </a:prstGeom>
        </p:spPr>
        <p:txBody>
          <a:bodyPr anchor="t" rtlCol="false" tIns="0" lIns="0" bIns="0" rIns="0">
            <a:spAutoFit/>
          </a:bodyPr>
          <a:lstStyle/>
          <a:p>
            <a:pPr algn="ctr">
              <a:lnSpc>
                <a:spcPts val="12319"/>
              </a:lnSpc>
            </a:pPr>
            <a:r>
              <a:rPr lang="en-US" sz="8799">
                <a:solidFill>
                  <a:srgbClr val="FFFFFF"/>
                </a:solidFill>
                <a:latin typeface="Canva Sans 1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3426487"/>
            <a:ext cx="16230600" cy="4963821"/>
          </a:xfrm>
          <a:prstGeom prst="rect">
            <a:avLst/>
          </a:prstGeom>
        </p:spPr>
        <p:txBody>
          <a:bodyPr anchor="t" rtlCol="false" tIns="0" lIns="0" bIns="0" rIns="0">
            <a:spAutoFit/>
          </a:bodyPr>
          <a:lstStyle/>
          <a:p>
            <a:pPr algn="just" marL="820340" indent="-410170" lvl="1">
              <a:lnSpc>
                <a:spcPts val="6649"/>
              </a:lnSpc>
              <a:buFont typeface="Arial"/>
              <a:buChar char="•"/>
            </a:pPr>
            <a:r>
              <a:rPr lang="en-US" sz="3799" spc="189">
                <a:solidFill>
                  <a:srgbClr val="FFFFFF"/>
                </a:solidFill>
                <a:latin typeface="Canva Sans 1 Bold"/>
              </a:rPr>
              <a:t>I have gathered Genshin Impact banner data from Kaggle , collected spiral abyss characters ranked data while created a survey and received responses from 77 participants within the Indonesian Genshin community. Based on this collected data, I will present an analysis of the evolving popularity of Kokomi in Genshin Impact.</a:t>
            </a:r>
          </a:p>
        </p:txBody>
      </p:sp>
      <p:sp>
        <p:nvSpPr>
          <p:cNvPr name="Freeform 4" id="4"/>
          <p:cNvSpPr/>
          <p:nvPr/>
        </p:nvSpPr>
        <p:spPr>
          <a:xfrm flipH="false" flipV="false" rot="0">
            <a:off x="438150" y="353343"/>
            <a:ext cx="2028588" cy="2028588"/>
          </a:xfrm>
          <a:custGeom>
            <a:avLst/>
            <a:gdLst/>
            <a:ahLst/>
            <a:cxnLst/>
            <a:rect r="r" b="b" t="t" l="l"/>
            <a:pathLst>
              <a:path h="2028588" w="2028588">
                <a:moveTo>
                  <a:pt x="0" y="0"/>
                </a:moveTo>
                <a:lnTo>
                  <a:pt x="2028588" y="0"/>
                </a:lnTo>
                <a:lnTo>
                  <a:pt x="2028588" y="2028588"/>
                </a:lnTo>
                <a:lnTo>
                  <a:pt x="0" y="2028588"/>
                </a:lnTo>
                <a:lnTo>
                  <a:pt x="0" y="0"/>
                </a:lnTo>
                <a:close/>
              </a:path>
            </a:pathLst>
          </a:custGeom>
          <a:blipFill>
            <a:blip r:embed="rId3"/>
            <a:stretch>
              <a:fillRect l="0" t="0" r="0" b="0"/>
            </a:stretch>
          </a:blipFill>
        </p:spPr>
      </p:sp>
      <p:sp>
        <p:nvSpPr>
          <p:cNvPr name="TextBox 5" id="5"/>
          <p:cNvSpPr txBox="true"/>
          <p:nvPr/>
        </p:nvSpPr>
        <p:spPr>
          <a:xfrm rot="0">
            <a:off x="4961096" y="498640"/>
            <a:ext cx="836580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1 Bold"/>
              </a:rPr>
              <a:t>Data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20562" y="3061323"/>
            <a:ext cx="10158970" cy="7225677"/>
          </a:xfrm>
          <a:custGeom>
            <a:avLst/>
            <a:gdLst/>
            <a:ahLst/>
            <a:cxnLst/>
            <a:rect r="r" b="b" t="t" l="l"/>
            <a:pathLst>
              <a:path h="7225677" w="10158970">
                <a:moveTo>
                  <a:pt x="0" y="0"/>
                </a:moveTo>
                <a:lnTo>
                  <a:pt x="10158969" y="0"/>
                </a:lnTo>
                <a:lnTo>
                  <a:pt x="10158969" y="7225677"/>
                </a:lnTo>
                <a:lnTo>
                  <a:pt x="0" y="7225677"/>
                </a:lnTo>
                <a:lnTo>
                  <a:pt x="0" y="0"/>
                </a:lnTo>
                <a:close/>
              </a:path>
            </a:pathLst>
          </a:custGeom>
          <a:blipFill>
            <a:blip r:embed="rId3"/>
            <a:stretch>
              <a:fillRect l="0" t="0" r="0" b="0"/>
            </a:stretch>
          </a:blipFill>
        </p:spPr>
      </p:sp>
      <p:sp>
        <p:nvSpPr>
          <p:cNvPr name="Freeform 4" id="4"/>
          <p:cNvSpPr/>
          <p:nvPr/>
        </p:nvSpPr>
        <p:spPr>
          <a:xfrm flipH="false" flipV="false" rot="0">
            <a:off x="1028700" y="275538"/>
            <a:ext cx="1830097" cy="1822504"/>
          </a:xfrm>
          <a:custGeom>
            <a:avLst/>
            <a:gdLst/>
            <a:ahLst/>
            <a:cxnLst/>
            <a:rect r="r" b="b" t="t" l="l"/>
            <a:pathLst>
              <a:path h="1822504" w="1830097">
                <a:moveTo>
                  <a:pt x="0" y="0"/>
                </a:moveTo>
                <a:lnTo>
                  <a:pt x="1830097" y="0"/>
                </a:lnTo>
                <a:lnTo>
                  <a:pt x="1830097" y="1822504"/>
                </a:lnTo>
                <a:lnTo>
                  <a:pt x="0" y="1822504"/>
                </a:lnTo>
                <a:lnTo>
                  <a:pt x="0" y="0"/>
                </a:lnTo>
                <a:close/>
              </a:path>
            </a:pathLst>
          </a:custGeom>
          <a:blipFill>
            <a:blip r:embed="rId4"/>
            <a:stretch>
              <a:fillRect l="0" t="0" r="0" b="0"/>
            </a:stretch>
          </a:blipFill>
        </p:spPr>
      </p:sp>
      <p:sp>
        <p:nvSpPr>
          <p:cNvPr name="TextBox 5" id="5"/>
          <p:cNvSpPr txBox="true"/>
          <p:nvPr/>
        </p:nvSpPr>
        <p:spPr>
          <a:xfrm rot="0">
            <a:off x="3393195" y="490220"/>
            <a:ext cx="11501610" cy="962660"/>
          </a:xfrm>
          <a:prstGeom prst="rect">
            <a:avLst/>
          </a:prstGeom>
        </p:spPr>
        <p:txBody>
          <a:bodyPr anchor="t" rtlCol="false" tIns="0" lIns="0" bIns="0" rIns="0">
            <a:spAutoFit/>
          </a:bodyPr>
          <a:lstStyle/>
          <a:p>
            <a:pPr algn="ctr">
              <a:lnSpc>
                <a:spcPts val="7840"/>
              </a:lnSpc>
            </a:pPr>
            <a:r>
              <a:rPr lang="en-US" sz="5600">
                <a:solidFill>
                  <a:srgbClr val="FFFFFF"/>
                </a:solidFill>
                <a:latin typeface="Canva Sans 1 Bold"/>
              </a:rPr>
              <a:t>How Unpopular Was Kokomi?</a:t>
            </a:r>
          </a:p>
        </p:txBody>
      </p:sp>
      <p:sp>
        <p:nvSpPr>
          <p:cNvPr name="TextBox 6" id="6"/>
          <p:cNvSpPr txBox="true"/>
          <p:nvPr/>
        </p:nvSpPr>
        <p:spPr>
          <a:xfrm rot="0">
            <a:off x="11171549" y="3221355"/>
            <a:ext cx="6533478" cy="5128486"/>
          </a:xfrm>
          <a:prstGeom prst="rect">
            <a:avLst/>
          </a:prstGeom>
        </p:spPr>
        <p:txBody>
          <a:bodyPr anchor="t" rtlCol="false" tIns="0" lIns="0" bIns="0" rIns="0">
            <a:spAutoFit/>
          </a:bodyPr>
          <a:lstStyle/>
          <a:p>
            <a:pPr algn="l">
              <a:lnSpc>
                <a:spcPts val="4583"/>
              </a:lnSpc>
            </a:pPr>
            <a:r>
              <a:rPr lang="en-US" sz="3273">
                <a:solidFill>
                  <a:srgbClr val="FFFFFF"/>
                </a:solidFill>
                <a:latin typeface="Canva Sans 1"/>
              </a:rPr>
              <a:t>Based on a Kaggle dataset analyzing Genshin's Character Banner Revenue, Kokomi exhibited the lowest initial Solo Banner Revenue among Inazuma characters upon her debut in the iOS China market, in contrast to other solo banners from the same region.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218853" y="4180186"/>
            <a:ext cx="2081228" cy="3147099"/>
          </a:xfrm>
          <a:custGeom>
            <a:avLst/>
            <a:gdLst/>
            <a:ahLst/>
            <a:cxnLst/>
            <a:rect r="r" b="b" t="t" l="l"/>
            <a:pathLst>
              <a:path h="3147099" w="2081228">
                <a:moveTo>
                  <a:pt x="0" y="0"/>
                </a:moveTo>
                <a:lnTo>
                  <a:pt x="2081229" y="0"/>
                </a:lnTo>
                <a:lnTo>
                  <a:pt x="2081229" y="3147099"/>
                </a:lnTo>
                <a:lnTo>
                  <a:pt x="0" y="3147099"/>
                </a:lnTo>
                <a:lnTo>
                  <a:pt x="0" y="0"/>
                </a:lnTo>
                <a:close/>
              </a:path>
            </a:pathLst>
          </a:custGeom>
          <a:blipFill>
            <a:blip r:embed="rId3"/>
            <a:stretch>
              <a:fillRect l="-127848" t="-296369" r="-346427" b="-215461"/>
            </a:stretch>
          </a:blipFill>
        </p:spPr>
      </p:sp>
      <p:sp>
        <p:nvSpPr>
          <p:cNvPr name="TextBox 4" id="4"/>
          <p:cNvSpPr txBox="true"/>
          <p:nvPr/>
        </p:nvSpPr>
        <p:spPr>
          <a:xfrm rot="0">
            <a:off x="7247765" y="3809365"/>
            <a:ext cx="10011535" cy="2601595"/>
          </a:xfrm>
          <a:prstGeom prst="rect">
            <a:avLst/>
          </a:prstGeom>
        </p:spPr>
        <p:txBody>
          <a:bodyPr anchor="t" rtlCol="false" tIns="0" lIns="0" bIns="0" rIns="0">
            <a:spAutoFit/>
          </a:bodyPr>
          <a:lstStyle/>
          <a:p>
            <a:pPr>
              <a:lnSpc>
                <a:spcPts val="5179"/>
              </a:lnSpc>
            </a:pPr>
            <a:r>
              <a:rPr lang="en-US" sz="3699">
                <a:solidFill>
                  <a:srgbClr val="FFFFFF"/>
                </a:solidFill>
                <a:latin typeface="Canva Sans 1"/>
              </a:rPr>
              <a:t>Within Spiral Abyss version 2.2, Kokomi exhibits notably lower figures, with an appearance rate of 8.95% and an ownership rate of 20.55%.</a:t>
            </a:r>
          </a:p>
        </p:txBody>
      </p:sp>
      <p:sp>
        <p:nvSpPr>
          <p:cNvPr name="TextBox 5" id="5"/>
          <p:cNvSpPr txBox="true"/>
          <p:nvPr/>
        </p:nvSpPr>
        <p:spPr>
          <a:xfrm rot="0">
            <a:off x="6735309" y="490220"/>
            <a:ext cx="8965395" cy="1953260"/>
          </a:xfrm>
          <a:prstGeom prst="rect">
            <a:avLst/>
          </a:prstGeom>
        </p:spPr>
        <p:txBody>
          <a:bodyPr anchor="t" rtlCol="false" tIns="0" lIns="0" bIns="0" rIns="0">
            <a:spAutoFit/>
          </a:bodyPr>
          <a:lstStyle/>
          <a:p>
            <a:pPr>
              <a:lnSpc>
                <a:spcPts val="7840"/>
              </a:lnSpc>
            </a:pPr>
            <a:r>
              <a:rPr lang="en-US" sz="5600">
                <a:solidFill>
                  <a:srgbClr val="FFFFFF"/>
                </a:solidFill>
                <a:latin typeface="Canva Sans 1 Bold"/>
              </a:rPr>
              <a:t>How Unpopular Was Kokomi?</a:t>
            </a:r>
          </a:p>
        </p:txBody>
      </p:sp>
      <p:sp>
        <p:nvSpPr>
          <p:cNvPr name="Freeform 6" id="6"/>
          <p:cNvSpPr/>
          <p:nvPr/>
        </p:nvSpPr>
        <p:spPr>
          <a:xfrm flipH="false" flipV="false" rot="0">
            <a:off x="15429203" y="439262"/>
            <a:ext cx="1830097" cy="1822504"/>
          </a:xfrm>
          <a:custGeom>
            <a:avLst/>
            <a:gdLst/>
            <a:ahLst/>
            <a:cxnLst/>
            <a:rect r="r" b="b" t="t" l="l"/>
            <a:pathLst>
              <a:path h="1822504" w="1830097">
                <a:moveTo>
                  <a:pt x="0" y="0"/>
                </a:moveTo>
                <a:lnTo>
                  <a:pt x="1830097" y="0"/>
                </a:lnTo>
                <a:lnTo>
                  <a:pt x="1830097" y="1822504"/>
                </a:lnTo>
                <a:lnTo>
                  <a:pt x="0" y="1822504"/>
                </a:lnTo>
                <a:lnTo>
                  <a:pt x="0" y="0"/>
                </a:lnTo>
                <a:close/>
              </a:path>
            </a:pathLst>
          </a:custGeom>
          <a:blipFill>
            <a:blip r:embed="rId4"/>
            <a:stretch>
              <a:fillRect l="0" t="0" r="0" b="0"/>
            </a:stretch>
          </a:blipFill>
        </p:spPr>
      </p:sp>
      <p:sp>
        <p:nvSpPr>
          <p:cNvPr name="Freeform 7" id="7"/>
          <p:cNvSpPr/>
          <p:nvPr/>
        </p:nvSpPr>
        <p:spPr>
          <a:xfrm flipH="false" flipV="false" rot="0">
            <a:off x="339437" y="2449465"/>
            <a:ext cx="5840060" cy="1426575"/>
          </a:xfrm>
          <a:custGeom>
            <a:avLst/>
            <a:gdLst/>
            <a:ahLst/>
            <a:cxnLst/>
            <a:rect r="r" b="b" t="t" l="l"/>
            <a:pathLst>
              <a:path h="1426575" w="5840060">
                <a:moveTo>
                  <a:pt x="0" y="0"/>
                </a:moveTo>
                <a:lnTo>
                  <a:pt x="5840061" y="0"/>
                </a:lnTo>
                <a:lnTo>
                  <a:pt x="5840061" y="1426575"/>
                </a:lnTo>
                <a:lnTo>
                  <a:pt x="0" y="1426575"/>
                </a:lnTo>
                <a:lnTo>
                  <a:pt x="0" y="0"/>
                </a:lnTo>
                <a:close/>
              </a:path>
            </a:pathLst>
          </a:custGeom>
          <a:blipFill>
            <a:blip r:embed="rId3"/>
            <a:stretch>
              <a:fillRect l="0" t="-16169" r="0" b="-54334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47597" y="5143500"/>
            <a:ext cx="2830022" cy="3571052"/>
          </a:xfrm>
          <a:custGeom>
            <a:avLst/>
            <a:gdLst/>
            <a:ahLst/>
            <a:cxnLst/>
            <a:rect r="r" b="b" t="t" l="l"/>
            <a:pathLst>
              <a:path h="3571052" w="2830022">
                <a:moveTo>
                  <a:pt x="0" y="0"/>
                </a:moveTo>
                <a:lnTo>
                  <a:pt x="2830021" y="0"/>
                </a:lnTo>
                <a:lnTo>
                  <a:pt x="2830021" y="3571052"/>
                </a:lnTo>
                <a:lnTo>
                  <a:pt x="0" y="3571052"/>
                </a:lnTo>
                <a:lnTo>
                  <a:pt x="0" y="0"/>
                </a:lnTo>
                <a:close/>
              </a:path>
            </a:pathLst>
          </a:custGeom>
          <a:blipFill>
            <a:blip r:embed="rId3"/>
            <a:stretch>
              <a:fillRect l="-384485" t="-179409" r="-480186" b="-609697"/>
            </a:stretch>
          </a:blipFill>
        </p:spPr>
      </p:sp>
      <p:sp>
        <p:nvSpPr>
          <p:cNvPr name="Freeform 4" id="4"/>
          <p:cNvSpPr/>
          <p:nvPr/>
        </p:nvSpPr>
        <p:spPr>
          <a:xfrm flipH="false" flipV="false" rot="0">
            <a:off x="15357984" y="331153"/>
            <a:ext cx="1901316" cy="1901316"/>
          </a:xfrm>
          <a:custGeom>
            <a:avLst/>
            <a:gdLst/>
            <a:ahLst/>
            <a:cxnLst/>
            <a:rect r="r" b="b" t="t" l="l"/>
            <a:pathLst>
              <a:path h="1901316" w="1901316">
                <a:moveTo>
                  <a:pt x="0" y="0"/>
                </a:moveTo>
                <a:lnTo>
                  <a:pt x="1901316" y="0"/>
                </a:lnTo>
                <a:lnTo>
                  <a:pt x="1901316" y="1901316"/>
                </a:lnTo>
                <a:lnTo>
                  <a:pt x="0" y="1901316"/>
                </a:lnTo>
                <a:lnTo>
                  <a:pt x="0" y="0"/>
                </a:lnTo>
                <a:close/>
              </a:path>
            </a:pathLst>
          </a:custGeom>
          <a:blipFill>
            <a:blip r:embed="rId4"/>
            <a:stretch>
              <a:fillRect l="0" t="0" r="0" b="0"/>
            </a:stretch>
          </a:blipFill>
        </p:spPr>
      </p:sp>
      <p:sp>
        <p:nvSpPr>
          <p:cNvPr name="Freeform 5" id="5"/>
          <p:cNvSpPr/>
          <p:nvPr/>
        </p:nvSpPr>
        <p:spPr>
          <a:xfrm flipH="false" flipV="false" rot="0">
            <a:off x="337747" y="3168287"/>
            <a:ext cx="6929507" cy="1686736"/>
          </a:xfrm>
          <a:custGeom>
            <a:avLst/>
            <a:gdLst/>
            <a:ahLst/>
            <a:cxnLst/>
            <a:rect r="r" b="b" t="t" l="l"/>
            <a:pathLst>
              <a:path h="1686736" w="6929507">
                <a:moveTo>
                  <a:pt x="0" y="0"/>
                </a:moveTo>
                <a:lnTo>
                  <a:pt x="6929507" y="0"/>
                </a:lnTo>
                <a:lnTo>
                  <a:pt x="6929507" y="1686736"/>
                </a:lnTo>
                <a:lnTo>
                  <a:pt x="0" y="1686736"/>
                </a:lnTo>
                <a:lnTo>
                  <a:pt x="0" y="0"/>
                </a:lnTo>
                <a:close/>
              </a:path>
            </a:pathLst>
          </a:custGeom>
          <a:blipFill>
            <a:blip r:embed="rId3"/>
            <a:stretch>
              <a:fillRect l="0" t="0" r="0" b="-377789"/>
            </a:stretch>
          </a:blipFill>
        </p:spPr>
      </p:sp>
      <p:sp>
        <p:nvSpPr>
          <p:cNvPr name="TextBox 6" id="6"/>
          <p:cNvSpPr txBox="true"/>
          <p:nvPr/>
        </p:nvSpPr>
        <p:spPr>
          <a:xfrm rot="0">
            <a:off x="1843445" y="197803"/>
            <a:ext cx="13152767" cy="2503170"/>
          </a:xfrm>
          <a:prstGeom prst="rect">
            <a:avLst/>
          </a:prstGeom>
        </p:spPr>
        <p:txBody>
          <a:bodyPr anchor="t" rtlCol="false" tIns="0" lIns="0" bIns="0" rIns="0">
            <a:spAutoFit/>
          </a:bodyPr>
          <a:lstStyle/>
          <a:p>
            <a:pPr algn="ctr">
              <a:lnSpc>
                <a:spcPts val="10080"/>
              </a:lnSpc>
            </a:pPr>
            <a:r>
              <a:rPr lang="en-US" sz="7200">
                <a:solidFill>
                  <a:srgbClr val="FFFFFF"/>
                </a:solidFill>
                <a:latin typeface="Canva Sans 1 Bold"/>
              </a:rPr>
              <a:t>And people started to like kokomi!</a:t>
            </a:r>
          </a:p>
        </p:txBody>
      </p:sp>
      <p:sp>
        <p:nvSpPr>
          <p:cNvPr name="TextBox 7" id="7"/>
          <p:cNvSpPr txBox="true"/>
          <p:nvPr/>
        </p:nvSpPr>
        <p:spPr>
          <a:xfrm rot="0">
            <a:off x="10020261" y="4563110"/>
            <a:ext cx="7239039" cy="2980690"/>
          </a:xfrm>
          <a:prstGeom prst="rect">
            <a:avLst/>
          </a:prstGeom>
        </p:spPr>
        <p:txBody>
          <a:bodyPr anchor="t" rtlCol="false" tIns="0" lIns="0" bIns="0" rIns="0">
            <a:spAutoFit/>
          </a:bodyPr>
          <a:lstStyle/>
          <a:p>
            <a:pPr>
              <a:lnSpc>
                <a:spcPts val="4759"/>
              </a:lnSpc>
            </a:pPr>
            <a:r>
              <a:rPr lang="en-US" sz="3399">
                <a:solidFill>
                  <a:srgbClr val="FFFFFF"/>
                </a:solidFill>
                <a:latin typeface="Canva Sans 1"/>
              </a:rPr>
              <a:t>In version 3.0, Kokomi undergoes a remarkable transformation, marked by a substantial rise in appearance rate (18.42%) and ownership rate (33.91%).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59217" y="962025"/>
            <a:ext cx="11769566" cy="61341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Questionnaire Results (Respondents Segmentations)</a:t>
            </a:r>
          </a:p>
        </p:txBody>
      </p:sp>
      <p:sp>
        <p:nvSpPr>
          <p:cNvPr name="Freeform 4" id="4"/>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5" id="5"/>
          <p:cNvSpPr txBox="true"/>
          <p:nvPr/>
        </p:nvSpPr>
        <p:spPr>
          <a:xfrm rot="0">
            <a:off x="9876786" y="3527108"/>
            <a:ext cx="7382514" cy="3804285"/>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This bar chart vividly illustrates the disparities among respondents based on the version of Genshin Impact they embarked on their immersive journey.</a:t>
            </a:r>
          </a:p>
        </p:txBody>
      </p:sp>
      <p:grpSp>
        <p:nvGrpSpPr>
          <p:cNvPr name="Group 6" id="6"/>
          <p:cNvGrpSpPr/>
          <p:nvPr/>
        </p:nvGrpSpPr>
        <p:grpSpPr>
          <a:xfrm rot="0">
            <a:off x="1028700" y="2343600"/>
            <a:ext cx="5692175" cy="5599799"/>
            <a:chOff x="0" y="0"/>
            <a:chExt cx="7589566" cy="7466399"/>
          </a:xfrm>
        </p:grpSpPr>
        <p:sp>
          <p:nvSpPr>
            <p:cNvPr name="TextBox 7" id="7"/>
            <p:cNvSpPr txBox="true"/>
            <p:nvPr/>
          </p:nvSpPr>
          <p:spPr>
            <a:xfrm rot="0">
              <a:off x="539947" y="7119673"/>
              <a:ext cx="2087867" cy="346726"/>
            </a:xfrm>
            <a:prstGeom prst="rect">
              <a:avLst/>
            </a:prstGeom>
          </p:spPr>
          <p:txBody>
            <a:bodyPr anchor="t" rtlCol="false" tIns="0" lIns="0" bIns="0" rIns="0">
              <a:spAutoFit/>
            </a:bodyPr>
            <a:lstStyle/>
            <a:p>
              <a:pPr algn="ctr">
                <a:lnSpc>
                  <a:spcPts val="2238"/>
                </a:lnSpc>
              </a:pPr>
              <a:r>
                <a:rPr lang="en-US" sz="1599">
                  <a:solidFill>
                    <a:srgbClr val="FFFFFF"/>
                  </a:solidFill>
                  <a:latin typeface="Canva Sans 1"/>
                </a:rPr>
                <a:t>Version 1.0 - 1.6</a:t>
              </a:r>
            </a:p>
          </p:txBody>
        </p:sp>
        <p:sp>
          <p:nvSpPr>
            <p:cNvPr name="TextBox 8" id="8"/>
            <p:cNvSpPr txBox="true"/>
            <p:nvPr/>
          </p:nvSpPr>
          <p:spPr>
            <a:xfrm rot="0">
              <a:off x="2939567" y="7119673"/>
              <a:ext cx="2086281" cy="346726"/>
            </a:xfrm>
            <a:prstGeom prst="rect">
              <a:avLst/>
            </a:prstGeom>
          </p:spPr>
          <p:txBody>
            <a:bodyPr anchor="t" rtlCol="false" tIns="0" lIns="0" bIns="0" rIns="0">
              <a:spAutoFit/>
            </a:bodyPr>
            <a:lstStyle/>
            <a:p>
              <a:pPr algn="ctr">
                <a:lnSpc>
                  <a:spcPts val="2238"/>
                </a:lnSpc>
              </a:pPr>
              <a:r>
                <a:rPr lang="en-US" sz="1599">
                  <a:solidFill>
                    <a:srgbClr val="FFFFFF"/>
                  </a:solidFill>
                  <a:latin typeface="Canva Sans 1"/>
                </a:rPr>
                <a:t>Version 2.0 - 2.8</a:t>
              </a:r>
            </a:p>
          </p:txBody>
        </p:sp>
        <p:sp>
          <p:nvSpPr>
            <p:cNvPr name="TextBox 9" id="9"/>
            <p:cNvSpPr txBox="true"/>
            <p:nvPr/>
          </p:nvSpPr>
          <p:spPr>
            <a:xfrm rot="0">
              <a:off x="5173500" y="7119673"/>
              <a:ext cx="2416066" cy="346726"/>
            </a:xfrm>
            <a:prstGeom prst="rect">
              <a:avLst/>
            </a:prstGeom>
          </p:spPr>
          <p:txBody>
            <a:bodyPr anchor="t" rtlCol="false" tIns="0" lIns="0" bIns="0" rIns="0">
              <a:spAutoFit/>
            </a:bodyPr>
            <a:lstStyle/>
            <a:p>
              <a:pPr algn="ctr">
                <a:lnSpc>
                  <a:spcPts val="2238"/>
                </a:lnSpc>
              </a:pPr>
              <a:r>
                <a:rPr lang="en-US" sz="1599">
                  <a:solidFill>
                    <a:srgbClr val="FFFFFF"/>
                  </a:solidFill>
                  <a:latin typeface="Canva Sans 1"/>
                </a:rPr>
                <a:t>Version 3.0 Keatas</a:t>
              </a:r>
            </a:p>
          </p:txBody>
        </p:sp>
        <p:grpSp>
          <p:nvGrpSpPr>
            <p:cNvPr name="Group 10" id="10"/>
            <p:cNvGrpSpPr>
              <a:grpSpLocks noChangeAspect="true"/>
            </p:cNvGrpSpPr>
            <p:nvPr/>
          </p:nvGrpSpPr>
          <p:grpSpPr>
            <a:xfrm rot="0">
              <a:off x="555813" y="159076"/>
              <a:ext cx="6853789" cy="6853789"/>
              <a:chOff x="0" y="0"/>
              <a:chExt cx="10287000" cy="10287000"/>
            </a:xfrm>
          </p:grpSpPr>
          <p:sp>
            <p:nvSpPr>
              <p:cNvPr name="Freeform 11" id="11"/>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12" id="12"/>
              <p:cNvSpPr/>
              <p:nvPr/>
            </p:nvSpPr>
            <p:spPr>
              <a:xfrm flipH="false" flipV="false" rot="0">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13" id="13"/>
              <p:cNvSpPr/>
              <p:nvPr/>
            </p:nvSpPr>
            <p:spPr>
              <a:xfrm flipH="false" flipV="false" rot="0">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14" id="14"/>
              <p:cNvSpPr/>
              <p:nvPr/>
            </p:nvSpPr>
            <p:spPr>
              <a:xfrm flipH="false" flipV="false" rot="0">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15" id="15"/>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60000"/>
                </a:srgbClr>
              </a:solidFill>
            </p:spPr>
          </p:sp>
        </p:grpSp>
        <p:sp>
          <p:nvSpPr>
            <p:cNvPr name="TextBox 16" id="16"/>
            <p:cNvSpPr txBox="true"/>
            <p:nvPr/>
          </p:nvSpPr>
          <p:spPr>
            <a:xfrm rot="0">
              <a:off x="0" y="-28575"/>
              <a:ext cx="420429" cy="346726"/>
            </a:xfrm>
            <a:prstGeom prst="rect">
              <a:avLst/>
            </a:prstGeom>
          </p:spPr>
          <p:txBody>
            <a:bodyPr anchor="t" rtlCol="false" tIns="0" lIns="0" bIns="0" rIns="0">
              <a:spAutoFit/>
            </a:bodyPr>
            <a:lstStyle/>
            <a:p>
              <a:pPr algn="r">
                <a:lnSpc>
                  <a:spcPts val="2238"/>
                </a:lnSpc>
              </a:pPr>
              <a:r>
                <a:rPr lang="en-US" sz="1599">
                  <a:solidFill>
                    <a:srgbClr val="FFFFFF"/>
                  </a:solidFill>
                  <a:latin typeface="Canva Sans 1"/>
                </a:rPr>
                <a:t>40 </a:t>
              </a:r>
            </a:p>
          </p:txBody>
        </p:sp>
        <p:sp>
          <p:nvSpPr>
            <p:cNvPr name="TextBox 17" id="17"/>
            <p:cNvSpPr txBox="true"/>
            <p:nvPr/>
          </p:nvSpPr>
          <p:spPr>
            <a:xfrm rot="0">
              <a:off x="6769" y="1684872"/>
              <a:ext cx="413660" cy="346726"/>
            </a:xfrm>
            <a:prstGeom prst="rect">
              <a:avLst/>
            </a:prstGeom>
          </p:spPr>
          <p:txBody>
            <a:bodyPr anchor="t" rtlCol="false" tIns="0" lIns="0" bIns="0" rIns="0">
              <a:spAutoFit/>
            </a:bodyPr>
            <a:lstStyle/>
            <a:p>
              <a:pPr algn="r">
                <a:lnSpc>
                  <a:spcPts val="2238"/>
                </a:lnSpc>
              </a:pPr>
              <a:r>
                <a:rPr lang="en-US" sz="1599">
                  <a:solidFill>
                    <a:srgbClr val="FFFFFF"/>
                  </a:solidFill>
                  <a:latin typeface="Canva Sans 1"/>
                </a:rPr>
                <a:t>30 </a:t>
              </a:r>
            </a:p>
          </p:txBody>
        </p:sp>
        <p:sp>
          <p:nvSpPr>
            <p:cNvPr name="TextBox 18" id="18"/>
            <p:cNvSpPr txBox="true"/>
            <p:nvPr/>
          </p:nvSpPr>
          <p:spPr>
            <a:xfrm rot="0">
              <a:off x="15231" y="3398319"/>
              <a:ext cx="405199" cy="346726"/>
            </a:xfrm>
            <a:prstGeom prst="rect">
              <a:avLst/>
            </a:prstGeom>
          </p:spPr>
          <p:txBody>
            <a:bodyPr anchor="t" rtlCol="false" tIns="0" lIns="0" bIns="0" rIns="0">
              <a:spAutoFit/>
            </a:bodyPr>
            <a:lstStyle/>
            <a:p>
              <a:pPr algn="r">
                <a:lnSpc>
                  <a:spcPts val="2238"/>
                </a:lnSpc>
              </a:pPr>
              <a:r>
                <a:rPr lang="en-US" sz="1599">
                  <a:solidFill>
                    <a:srgbClr val="FFFFFF"/>
                  </a:solidFill>
                  <a:latin typeface="Canva Sans 1"/>
                </a:rPr>
                <a:t>20 </a:t>
              </a:r>
            </a:p>
          </p:txBody>
        </p:sp>
        <p:sp>
          <p:nvSpPr>
            <p:cNvPr name="TextBox 19" id="19"/>
            <p:cNvSpPr txBox="true"/>
            <p:nvPr/>
          </p:nvSpPr>
          <p:spPr>
            <a:xfrm rot="0">
              <a:off x="19779" y="5111767"/>
              <a:ext cx="400651" cy="346726"/>
            </a:xfrm>
            <a:prstGeom prst="rect">
              <a:avLst/>
            </a:prstGeom>
          </p:spPr>
          <p:txBody>
            <a:bodyPr anchor="t" rtlCol="false" tIns="0" lIns="0" bIns="0" rIns="0">
              <a:spAutoFit/>
            </a:bodyPr>
            <a:lstStyle/>
            <a:p>
              <a:pPr algn="r">
                <a:lnSpc>
                  <a:spcPts val="2238"/>
                </a:lnSpc>
              </a:pPr>
              <a:r>
                <a:rPr lang="en-US" sz="1599">
                  <a:solidFill>
                    <a:srgbClr val="FFFFFF"/>
                  </a:solidFill>
                  <a:latin typeface="Canva Sans 1"/>
                </a:rPr>
                <a:t>10 </a:t>
              </a:r>
            </a:p>
          </p:txBody>
        </p:sp>
        <p:sp>
          <p:nvSpPr>
            <p:cNvPr name="TextBox 20" id="20"/>
            <p:cNvSpPr txBox="true"/>
            <p:nvPr/>
          </p:nvSpPr>
          <p:spPr>
            <a:xfrm rot="0">
              <a:off x="163835" y="6825214"/>
              <a:ext cx="256594" cy="346726"/>
            </a:xfrm>
            <a:prstGeom prst="rect">
              <a:avLst/>
            </a:prstGeom>
          </p:spPr>
          <p:txBody>
            <a:bodyPr anchor="t" rtlCol="false" tIns="0" lIns="0" bIns="0" rIns="0">
              <a:spAutoFit/>
            </a:bodyPr>
            <a:lstStyle/>
            <a:p>
              <a:pPr algn="r">
                <a:lnSpc>
                  <a:spcPts val="2238"/>
                </a:lnSpc>
              </a:pPr>
              <a:r>
                <a:rPr lang="en-US" sz="1599">
                  <a:solidFill>
                    <a:srgbClr val="FFFFFF"/>
                  </a:solidFill>
                  <a:latin typeface="Canva Sans 1"/>
                </a:rPr>
                <a:t>0 </a:t>
              </a:r>
            </a:p>
          </p:txBody>
        </p:sp>
        <p:grpSp>
          <p:nvGrpSpPr>
            <p:cNvPr name="Group 21" id="21"/>
            <p:cNvGrpSpPr>
              <a:grpSpLocks noChangeAspect="true"/>
            </p:cNvGrpSpPr>
            <p:nvPr/>
          </p:nvGrpSpPr>
          <p:grpSpPr>
            <a:xfrm rot="0">
              <a:off x="555813" y="1011568"/>
              <a:ext cx="6853789" cy="6001296"/>
              <a:chOff x="0" y="1279525"/>
              <a:chExt cx="10287000" cy="9007475"/>
            </a:xfrm>
          </p:grpSpPr>
          <p:sp>
            <p:nvSpPr>
              <p:cNvPr name="Freeform 22" id="22"/>
              <p:cNvSpPr/>
              <p:nvPr/>
            </p:nvSpPr>
            <p:spPr>
              <a:xfrm flipH="false" flipV="false" rot="0">
                <a:off x="0" y="2308225"/>
                <a:ext cx="3086100" cy="7978775"/>
              </a:xfrm>
              <a:custGeom>
                <a:avLst/>
                <a:gdLst/>
                <a:ahLst/>
                <a:cxnLst/>
                <a:rect r="r" b="b" t="t" l="l"/>
                <a:pathLst>
                  <a:path h="7978775" w="3086100">
                    <a:moveTo>
                      <a:pt x="0" y="7978775"/>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9" y="118612"/>
                      <a:pt x="3086100" y="181409"/>
                      <a:pt x="3086100" y="246888"/>
                    </a:cubicBezTo>
                    <a:lnTo>
                      <a:pt x="3086100" y="7978775"/>
                    </a:lnTo>
                    <a:close/>
                  </a:path>
                </a:pathLst>
              </a:custGeom>
              <a:solidFill>
                <a:srgbClr val="F3DFD9"/>
              </a:solidFill>
            </p:spPr>
          </p:sp>
          <p:sp>
            <p:nvSpPr>
              <p:cNvPr name="Freeform 23" id="23"/>
              <p:cNvSpPr/>
              <p:nvPr/>
            </p:nvSpPr>
            <p:spPr>
              <a:xfrm flipH="false" flipV="false" rot="0">
                <a:off x="3600450" y="1279525"/>
                <a:ext cx="3086100" cy="9007475"/>
              </a:xfrm>
              <a:custGeom>
                <a:avLst/>
                <a:gdLst/>
                <a:ahLst/>
                <a:cxnLst/>
                <a:rect r="r" b="b" t="t" l="l"/>
                <a:pathLst>
                  <a:path h="9007475" w="3086100">
                    <a:moveTo>
                      <a:pt x="0" y="9007475"/>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007475"/>
                    </a:lnTo>
                    <a:close/>
                  </a:path>
                </a:pathLst>
              </a:custGeom>
              <a:solidFill>
                <a:srgbClr val="F3DFD9"/>
              </a:solidFill>
            </p:spPr>
          </p:sp>
          <p:sp>
            <p:nvSpPr>
              <p:cNvPr name="Freeform 24" id="24"/>
              <p:cNvSpPr/>
              <p:nvPr/>
            </p:nvSpPr>
            <p:spPr>
              <a:xfrm flipH="false" flipV="false" rot="0">
                <a:off x="7200900" y="7451725"/>
                <a:ext cx="3086100" cy="2835275"/>
              </a:xfrm>
              <a:custGeom>
                <a:avLst/>
                <a:gdLst/>
                <a:ahLst/>
                <a:cxnLst/>
                <a:rect r="r" b="b" t="t" l="l"/>
                <a:pathLst>
                  <a:path h="2835275" w="3086100">
                    <a:moveTo>
                      <a:pt x="0" y="2835275"/>
                    </a:moveTo>
                    <a:lnTo>
                      <a:pt x="0" y="246888"/>
                    </a:lnTo>
                    <a:cubicBezTo>
                      <a:pt x="0" y="181409"/>
                      <a:pt x="26012" y="118612"/>
                      <a:pt x="72312" y="72312"/>
                    </a:cubicBezTo>
                    <a:cubicBezTo>
                      <a:pt x="118612" y="26012"/>
                      <a:pt x="181409" y="0"/>
                      <a:pt x="246888" y="0"/>
                    </a:cubicBezTo>
                    <a:lnTo>
                      <a:pt x="2839212" y="0"/>
                    </a:lnTo>
                    <a:cubicBezTo>
                      <a:pt x="2904691" y="0"/>
                      <a:pt x="2967488" y="26012"/>
                      <a:pt x="3013788" y="72312"/>
                    </a:cubicBezTo>
                    <a:cubicBezTo>
                      <a:pt x="3060088" y="118612"/>
                      <a:pt x="3086100" y="181409"/>
                      <a:pt x="3086100" y="246888"/>
                    </a:cubicBezTo>
                    <a:lnTo>
                      <a:pt x="3086100" y="2835275"/>
                    </a:lnTo>
                    <a:close/>
                  </a:path>
                </a:pathLst>
              </a:custGeom>
              <a:solidFill>
                <a:srgbClr val="F3DFD9"/>
              </a:solidFill>
            </p:spPr>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59217" y="962025"/>
            <a:ext cx="11769566" cy="613410"/>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1 Bold"/>
              </a:rPr>
              <a:t>Questionnaire Results (Respondents Segmentations)</a:t>
            </a:r>
          </a:p>
        </p:txBody>
      </p:sp>
      <p:sp>
        <p:nvSpPr>
          <p:cNvPr name="Freeform 4" id="4"/>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5" id="5"/>
          <p:cNvSpPr txBox="true"/>
          <p:nvPr/>
        </p:nvSpPr>
        <p:spPr>
          <a:xfrm rot="0">
            <a:off x="10827444" y="4126300"/>
            <a:ext cx="5481198" cy="2527935"/>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This pie chart shows the difference of respondents' current AR/level of their account</a:t>
            </a:r>
          </a:p>
        </p:txBody>
      </p:sp>
      <p:grpSp>
        <p:nvGrpSpPr>
          <p:cNvPr name="Group 6" id="6"/>
          <p:cNvGrpSpPr/>
          <p:nvPr/>
        </p:nvGrpSpPr>
        <p:grpSpPr>
          <a:xfrm rot="0">
            <a:off x="1028700" y="2375280"/>
            <a:ext cx="7822464" cy="6096650"/>
            <a:chOff x="0" y="0"/>
            <a:chExt cx="10429952" cy="8128866"/>
          </a:xfrm>
        </p:grpSpPr>
        <p:sp>
          <p:nvSpPr>
            <p:cNvPr name="TextBox 7" id="7"/>
            <p:cNvSpPr txBox="true"/>
            <p:nvPr/>
          </p:nvSpPr>
          <p:spPr>
            <a:xfrm rot="0">
              <a:off x="7099031" y="7428135"/>
              <a:ext cx="3330921" cy="700731"/>
            </a:xfrm>
            <a:prstGeom prst="rect">
              <a:avLst/>
            </a:prstGeom>
          </p:spPr>
          <p:txBody>
            <a:bodyPr anchor="t" rtlCol="false" tIns="0" lIns="0" bIns="0" rIns="0">
              <a:spAutoFit/>
            </a:bodyPr>
            <a:lstStyle/>
            <a:p>
              <a:pPr algn="ctr">
                <a:lnSpc>
                  <a:spcPts val="2179"/>
                </a:lnSpc>
              </a:pPr>
              <a:r>
                <a:rPr lang="en-US" sz="1556">
                  <a:solidFill>
                    <a:srgbClr val="FFFFFF"/>
                  </a:solidFill>
                  <a:latin typeface="Canva Sans 1"/>
                </a:rPr>
                <a:t>AR 55 – 60 (World Level 8)</a:t>
              </a:r>
            </a:p>
            <a:p>
              <a:pPr algn="ctr">
                <a:lnSpc>
                  <a:spcPts val="2179"/>
                </a:lnSpc>
              </a:pPr>
              <a:r>
                <a:rPr lang="en-US" sz="1556">
                  <a:solidFill>
                    <a:srgbClr val="FFFFFF"/>
                  </a:solidFill>
                  <a:latin typeface="Canva Sans 1"/>
                </a:rPr>
                <a:t>87%</a:t>
              </a:r>
            </a:p>
          </p:txBody>
        </p:sp>
        <p:sp>
          <p:nvSpPr>
            <p:cNvPr name="TextBox 8" id="8"/>
            <p:cNvSpPr txBox="true"/>
            <p:nvPr/>
          </p:nvSpPr>
          <p:spPr>
            <a:xfrm rot="0">
              <a:off x="0" y="674147"/>
              <a:ext cx="3321139" cy="700731"/>
            </a:xfrm>
            <a:prstGeom prst="rect">
              <a:avLst/>
            </a:prstGeom>
          </p:spPr>
          <p:txBody>
            <a:bodyPr anchor="t" rtlCol="false" tIns="0" lIns="0" bIns="0" rIns="0">
              <a:spAutoFit/>
            </a:bodyPr>
            <a:lstStyle/>
            <a:p>
              <a:pPr algn="ctr">
                <a:lnSpc>
                  <a:spcPts val="2179"/>
                </a:lnSpc>
              </a:pPr>
              <a:r>
                <a:rPr lang="en-US" sz="1556">
                  <a:solidFill>
                    <a:srgbClr val="FFFFFF"/>
                  </a:solidFill>
                  <a:latin typeface="Canva Sans 1"/>
                </a:rPr>
                <a:t>AR 40 – 45 (World Level 5)</a:t>
              </a:r>
            </a:p>
            <a:p>
              <a:pPr algn="ctr">
                <a:lnSpc>
                  <a:spcPts val="2179"/>
                </a:lnSpc>
              </a:pPr>
              <a:r>
                <a:rPr lang="en-US" sz="1556">
                  <a:solidFill>
                    <a:srgbClr val="FFFFFF"/>
                  </a:solidFill>
                  <a:latin typeface="Canva Sans 1"/>
                </a:rPr>
                <a:t>6.5%</a:t>
              </a:r>
            </a:p>
          </p:txBody>
        </p:sp>
        <p:sp>
          <p:nvSpPr>
            <p:cNvPr name="TextBox 9" id="9"/>
            <p:cNvSpPr txBox="true"/>
            <p:nvPr/>
          </p:nvSpPr>
          <p:spPr>
            <a:xfrm rot="0">
              <a:off x="3744496" y="-28575"/>
              <a:ext cx="3305180" cy="700731"/>
            </a:xfrm>
            <a:prstGeom prst="rect">
              <a:avLst/>
            </a:prstGeom>
          </p:spPr>
          <p:txBody>
            <a:bodyPr anchor="t" rtlCol="false" tIns="0" lIns="0" bIns="0" rIns="0">
              <a:spAutoFit/>
            </a:bodyPr>
            <a:lstStyle/>
            <a:p>
              <a:pPr algn="ctr">
                <a:lnSpc>
                  <a:spcPts val="2179"/>
                </a:lnSpc>
              </a:pPr>
              <a:r>
                <a:rPr lang="en-US" sz="1556">
                  <a:solidFill>
                    <a:srgbClr val="FFFFFF"/>
                  </a:solidFill>
                  <a:latin typeface="Canva Sans 1"/>
                </a:rPr>
                <a:t>AR 30 – 35 (World Level 3)</a:t>
              </a:r>
            </a:p>
            <a:p>
              <a:pPr algn="ctr">
                <a:lnSpc>
                  <a:spcPts val="2179"/>
                </a:lnSpc>
              </a:pPr>
              <a:r>
                <a:rPr lang="en-US" sz="1556">
                  <a:solidFill>
                    <a:srgbClr val="FFFFFF"/>
                  </a:solidFill>
                  <a:latin typeface="Canva Sans 1"/>
                </a:rPr>
                <a:t>1.3%</a:t>
              </a:r>
            </a:p>
          </p:txBody>
        </p:sp>
        <p:grpSp>
          <p:nvGrpSpPr>
            <p:cNvPr name="Group 10" id="10"/>
            <p:cNvGrpSpPr>
              <a:grpSpLocks noChangeAspect="true"/>
            </p:cNvGrpSpPr>
            <p:nvPr/>
          </p:nvGrpSpPr>
          <p:grpSpPr>
            <a:xfrm rot="0">
              <a:off x="2219668" y="886382"/>
              <a:ext cx="6672139" cy="6672139"/>
              <a:chOff x="0" y="0"/>
              <a:chExt cx="2540000" cy="2540000"/>
            </a:xfrm>
          </p:grpSpPr>
          <p:sp>
            <p:nvSpPr>
              <p:cNvPr name="Freeform 11" id="11"/>
              <p:cNvSpPr/>
              <p:nvPr/>
            </p:nvSpPr>
            <p:spPr>
              <a:xfrm flipH="false" flipV="false" rot="0">
                <a:off x="-126626" y="0"/>
                <a:ext cx="2759169" cy="2675273"/>
              </a:xfrm>
              <a:custGeom>
                <a:avLst/>
                <a:gdLst/>
                <a:ahLst/>
                <a:cxnLst/>
                <a:rect r="r" b="b" t="t" l="l"/>
                <a:pathLst>
                  <a:path h="2675273" w="2759169">
                    <a:moveTo>
                      <a:pt x="1396626" y="0"/>
                    </a:moveTo>
                    <a:cubicBezTo>
                      <a:pt x="2004827" y="0"/>
                      <a:pt x="2527651" y="431196"/>
                      <a:pt x="2643410" y="1028279"/>
                    </a:cubicBezTo>
                    <a:cubicBezTo>
                      <a:pt x="2759170" y="1625363"/>
                      <a:pt x="2435366" y="2220699"/>
                      <a:pt x="1871230" y="2447986"/>
                    </a:cubicBezTo>
                    <a:cubicBezTo>
                      <a:pt x="1307094" y="2675273"/>
                      <a:pt x="661011" y="2470699"/>
                      <a:pt x="330506" y="1960136"/>
                    </a:cubicBezTo>
                    <a:cubicBezTo>
                      <a:pt x="0" y="1449572"/>
                      <a:pt x="77865" y="776362"/>
                      <a:pt x="516190" y="354723"/>
                    </a:cubicBezTo>
                    <a:lnTo>
                      <a:pt x="1396626" y="1270000"/>
                    </a:lnTo>
                    <a:close/>
                  </a:path>
                </a:pathLst>
              </a:custGeom>
              <a:solidFill>
                <a:srgbClr val="F3D1C8"/>
              </a:solidFill>
            </p:spPr>
          </p:sp>
          <p:sp>
            <p:nvSpPr>
              <p:cNvPr name="Freeform 12" id="12"/>
              <p:cNvSpPr/>
              <p:nvPr/>
            </p:nvSpPr>
            <p:spPr>
              <a:xfrm flipH="false" flipV="false" rot="0">
                <a:off x="344920" y="80518"/>
                <a:ext cx="925080" cy="1189482"/>
              </a:xfrm>
              <a:custGeom>
                <a:avLst/>
                <a:gdLst/>
                <a:ahLst/>
                <a:cxnLst/>
                <a:rect r="r" b="b" t="t" l="l"/>
                <a:pathLst>
                  <a:path h="1189482" w="925080">
                    <a:moveTo>
                      <a:pt x="0" y="319352"/>
                    </a:moveTo>
                    <a:cubicBezTo>
                      <a:pt x="133423" y="177503"/>
                      <a:pt x="297679" y="68237"/>
                      <a:pt x="480071" y="0"/>
                    </a:cubicBezTo>
                    <a:lnTo>
                      <a:pt x="925080" y="1189482"/>
                    </a:lnTo>
                    <a:close/>
                  </a:path>
                </a:pathLst>
              </a:custGeom>
              <a:solidFill>
                <a:srgbClr val="5D4A4C"/>
              </a:solidFill>
            </p:spPr>
          </p:sp>
          <p:sp>
            <p:nvSpPr>
              <p:cNvPr name="Freeform 13" id="13"/>
              <p:cNvSpPr/>
              <p:nvPr/>
            </p:nvSpPr>
            <p:spPr>
              <a:xfrm flipH="false" flipV="false" rot="0">
                <a:off x="766098" y="634"/>
                <a:ext cx="503902" cy="1269366"/>
              </a:xfrm>
              <a:custGeom>
                <a:avLst/>
                <a:gdLst/>
                <a:ahLst/>
                <a:cxnLst/>
                <a:rect r="r" b="b" t="t" l="l"/>
                <a:pathLst>
                  <a:path h="1269366" w="503902">
                    <a:moveTo>
                      <a:pt x="0" y="103612"/>
                    </a:moveTo>
                    <a:cubicBezTo>
                      <a:pt x="146696" y="40202"/>
                      <a:pt x="304042" y="5049"/>
                      <a:pt x="463777" y="0"/>
                    </a:cubicBezTo>
                    <a:lnTo>
                      <a:pt x="503902" y="1269366"/>
                    </a:lnTo>
                    <a:close/>
                  </a:path>
                </a:pathLst>
              </a:custGeom>
              <a:solidFill>
                <a:srgbClr val="998189"/>
              </a:solidFill>
            </p:spPr>
          </p:sp>
          <p:sp>
            <p:nvSpPr>
              <p:cNvPr name="Freeform 14" id="14"/>
              <p:cNvSpPr/>
              <p:nvPr/>
            </p:nvSpPr>
            <p:spPr>
              <a:xfrm flipH="false" flipV="false" rot="0">
                <a:off x="1166483" y="0"/>
                <a:ext cx="103517" cy="1270000"/>
              </a:xfrm>
              <a:custGeom>
                <a:avLst/>
                <a:gdLst/>
                <a:ahLst/>
                <a:cxnLst/>
                <a:rect r="r" b="b" t="t" l="l"/>
                <a:pathLst>
                  <a:path h="1270000" w="103517">
                    <a:moveTo>
                      <a:pt x="0" y="4226"/>
                    </a:moveTo>
                    <a:cubicBezTo>
                      <a:pt x="34392" y="1413"/>
                      <a:pt x="68884" y="3"/>
                      <a:pt x="103390" y="0"/>
                    </a:cubicBezTo>
                    <a:lnTo>
                      <a:pt x="103517" y="1270000"/>
                    </a:lnTo>
                    <a:close/>
                  </a:path>
                </a:pathLst>
              </a:custGeom>
              <a:solidFill>
                <a:srgbClr val="5E6DAD"/>
              </a:solid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85400" y="933450"/>
            <a:ext cx="711719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1 Bold"/>
              </a:rPr>
              <a:t>Questionnaire Results</a:t>
            </a:r>
          </a:p>
        </p:txBody>
      </p:sp>
      <p:grpSp>
        <p:nvGrpSpPr>
          <p:cNvPr name="Group 4" id="4"/>
          <p:cNvGrpSpPr/>
          <p:nvPr/>
        </p:nvGrpSpPr>
        <p:grpSpPr>
          <a:xfrm rot="0">
            <a:off x="1028700" y="2930016"/>
            <a:ext cx="7920339" cy="4919850"/>
            <a:chOff x="0" y="0"/>
            <a:chExt cx="10560451" cy="6559800"/>
          </a:xfrm>
        </p:grpSpPr>
        <p:sp>
          <p:nvSpPr>
            <p:cNvPr name="TextBox 5" id="5"/>
            <p:cNvSpPr txBox="true"/>
            <p:nvPr/>
          </p:nvSpPr>
          <p:spPr>
            <a:xfrm rot="0">
              <a:off x="8719759" y="5163433"/>
              <a:ext cx="1840692" cy="954999"/>
            </a:xfrm>
            <a:prstGeom prst="rect">
              <a:avLst/>
            </a:prstGeom>
          </p:spPr>
          <p:txBody>
            <a:bodyPr anchor="t" rtlCol="false" tIns="0" lIns="0" bIns="0" rIns="0">
              <a:spAutoFit/>
            </a:bodyPr>
            <a:lstStyle/>
            <a:p>
              <a:pPr algn="ctr">
                <a:lnSpc>
                  <a:spcPts val="2940"/>
                </a:lnSpc>
              </a:pPr>
              <a:r>
                <a:rPr lang="en-US" sz="2100">
                  <a:solidFill>
                    <a:srgbClr val="FFFFFF"/>
                  </a:solidFill>
                  <a:latin typeface="Canva Sans 1"/>
                </a:rPr>
                <a:t>No Kokomi</a:t>
              </a:r>
            </a:p>
            <a:p>
              <a:pPr algn="ctr">
                <a:lnSpc>
                  <a:spcPts val="2940"/>
                </a:lnSpc>
              </a:pPr>
              <a:r>
                <a:rPr lang="en-US" sz="2100">
                  <a:solidFill>
                    <a:srgbClr val="FFFFFF"/>
                  </a:solidFill>
                  <a:latin typeface="Canva Sans 1"/>
                </a:rPr>
                <a:t>70.1%</a:t>
              </a:r>
            </a:p>
          </p:txBody>
        </p:sp>
        <p:sp>
          <p:nvSpPr>
            <p:cNvPr name="TextBox 6" id="6"/>
            <p:cNvSpPr txBox="true"/>
            <p:nvPr/>
          </p:nvSpPr>
          <p:spPr>
            <a:xfrm rot="0">
              <a:off x="0" y="403268"/>
              <a:ext cx="2223853" cy="954999"/>
            </a:xfrm>
            <a:prstGeom prst="rect">
              <a:avLst/>
            </a:prstGeom>
          </p:spPr>
          <p:txBody>
            <a:bodyPr anchor="t" rtlCol="false" tIns="0" lIns="0" bIns="0" rIns="0">
              <a:spAutoFit/>
            </a:bodyPr>
            <a:lstStyle/>
            <a:p>
              <a:pPr algn="ctr">
                <a:lnSpc>
                  <a:spcPts val="2940"/>
                </a:lnSpc>
              </a:pPr>
              <a:r>
                <a:rPr lang="en-US" sz="2100">
                  <a:solidFill>
                    <a:srgbClr val="FFFFFF"/>
                  </a:solidFill>
                  <a:latin typeface="Canva Sans 1"/>
                </a:rPr>
                <a:t>Have Kokomi</a:t>
              </a:r>
            </a:p>
            <a:p>
              <a:pPr algn="ctr">
                <a:lnSpc>
                  <a:spcPts val="2940"/>
                </a:lnSpc>
              </a:pPr>
              <a:r>
                <a:rPr lang="en-US" sz="2100">
                  <a:solidFill>
                    <a:srgbClr val="FFFFFF"/>
                  </a:solidFill>
                  <a:latin typeface="Canva Sans 1"/>
                </a:rPr>
                <a:t>29.9%</a:t>
              </a:r>
            </a:p>
          </p:txBody>
        </p:sp>
        <p:grpSp>
          <p:nvGrpSpPr>
            <p:cNvPr name="Group 7" id="7"/>
            <p:cNvGrpSpPr>
              <a:grpSpLocks noChangeAspect="true"/>
            </p:cNvGrpSpPr>
            <p:nvPr/>
          </p:nvGrpSpPr>
          <p:grpSpPr>
            <a:xfrm rot="0">
              <a:off x="2191906" y="0"/>
              <a:ext cx="6559800" cy="6559800"/>
              <a:chOff x="0" y="0"/>
              <a:chExt cx="2540000" cy="2540000"/>
            </a:xfrm>
          </p:grpSpPr>
          <p:sp>
            <p:nvSpPr>
              <p:cNvPr name="Freeform 8" id="8"/>
              <p:cNvSpPr/>
              <p:nvPr/>
            </p:nvSpPr>
            <p:spPr>
              <a:xfrm flipH="false" flipV="false" rot="0">
                <a:off x="41388" y="0"/>
                <a:ext cx="2550195" cy="2633548"/>
              </a:xfrm>
              <a:custGeom>
                <a:avLst/>
                <a:gdLst/>
                <a:ahLst/>
                <a:cxnLst/>
                <a:rect r="r" b="b" t="t" l="l"/>
                <a:pathLst>
                  <a:path h="2633548" w="2550195">
                    <a:moveTo>
                      <a:pt x="1228612" y="0"/>
                    </a:moveTo>
                    <a:cubicBezTo>
                      <a:pt x="1888056" y="0"/>
                      <a:pt x="2437787" y="504714"/>
                      <a:pt x="2493991" y="1161758"/>
                    </a:cubicBezTo>
                    <a:cubicBezTo>
                      <a:pt x="2550195" y="1818803"/>
                      <a:pt x="2094171" y="2409550"/>
                      <a:pt x="1444307" y="2521549"/>
                    </a:cubicBezTo>
                    <a:cubicBezTo>
                      <a:pt x="794444" y="2633548"/>
                      <a:pt x="166980" y="2229533"/>
                      <a:pt x="0" y="1591580"/>
                    </a:cubicBezTo>
                    <a:lnTo>
                      <a:pt x="1228612" y="1270000"/>
                    </a:lnTo>
                    <a:close/>
                  </a:path>
                </a:pathLst>
              </a:custGeom>
              <a:solidFill>
                <a:srgbClr val="F3DFD9"/>
              </a:solidFill>
            </p:spPr>
          </p:sp>
          <p:sp>
            <p:nvSpPr>
              <p:cNvPr name="Freeform 9" id="9"/>
              <p:cNvSpPr/>
              <p:nvPr/>
            </p:nvSpPr>
            <p:spPr>
              <a:xfrm flipH="false" flipV="false" rot="0">
                <a:off x="-62914" y="0"/>
                <a:ext cx="1332914" cy="1652583"/>
              </a:xfrm>
              <a:custGeom>
                <a:avLst/>
                <a:gdLst/>
                <a:ahLst/>
                <a:cxnLst/>
                <a:rect r="r" b="b" t="t" l="l"/>
                <a:pathLst>
                  <a:path h="1652583" w="1332914">
                    <a:moveTo>
                      <a:pt x="121910" y="1652583"/>
                    </a:moveTo>
                    <a:cubicBezTo>
                      <a:pt x="0" y="1266697"/>
                      <a:pt x="69294" y="845814"/>
                      <a:pt x="308479" y="519378"/>
                    </a:cubicBezTo>
                    <a:cubicBezTo>
                      <a:pt x="547664" y="192943"/>
                      <a:pt x="928102" y="40"/>
                      <a:pt x="1332787" y="0"/>
                    </a:cubicBezTo>
                    <a:lnTo>
                      <a:pt x="1332914" y="1270000"/>
                    </a:lnTo>
                    <a:close/>
                  </a:path>
                </a:pathLst>
              </a:custGeom>
              <a:solidFill>
                <a:srgbClr val="CAB5B5"/>
              </a:solidFill>
            </p:spPr>
          </p:sp>
        </p:grpSp>
      </p:grpSp>
      <p:sp>
        <p:nvSpPr>
          <p:cNvPr name="Freeform 10" id="10"/>
          <p:cNvSpPr/>
          <p:nvPr/>
        </p:nvSpPr>
        <p:spPr>
          <a:xfrm flipH="false" flipV="false" rot="0">
            <a:off x="15357984" y="473965"/>
            <a:ext cx="1901316" cy="1901316"/>
          </a:xfrm>
          <a:custGeom>
            <a:avLst/>
            <a:gdLst/>
            <a:ahLst/>
            <a:cxnLst/>
            <a:rect r="r" b="b" t="t" l="l"/>
            <a:pathLst>
              <a:path h="1901316" w="1901316">
                <a:moveTo>
                  <a:pt x="0" y="0"/>
                </a:moveTo>
                <a:lnTo>
                  <a:pt x="1901316" y="0"/>
                </a:lnTo>
                <a:lnTo>
                  <a:pt x="1901316" y="1901315"/>
                </a:lnTo>
                <a:lnTo>
                  <a:pt x="0" y="1901315"/>
                </a:lnTo>
                <a:lnTo>
                  <a:pt x="0" y="0"/>
                </a:lnTo>
                <a:close/>
              </a:path>
            </a:pathLst>
          </a:custGeom>
          <a:blipFill>
            <a:blip r:embed="rId3"/>
            <a:stretch>
              <a:fillRect l="0" t="0" r="0" b="0"/>
            </a:stretch>
          </a:blipFill>
        </p:spPr>
      </p:sp>
      <p:sp>
        <p:nvSpPr>
          <p:cNvPr name="TextBox 11" id="11"/>
          <p:cNvSpPr txBox="true"/>
          <p:nvPr/>
        </p:nvSpPr>
        <p:spPr>
          <a:xfrm rot="0">
            <a:off x="9876786" y="3527108"/>
            <a:ext cx="7382514" cy="3166110"/>
          </a:xfrm>
          <a:prstGeom prst="rect">
            <a:avLst/>
          </a:prstGeom>
        </p:spPr>
        <p:txBody>
          <a:bodyPr anchor="t" rtlCol="false" tIns="0" lIns="0" bIns="0" rIns="0">
            <a:spAutoFit/>
          </a:bodyPr>
          <a:lstStyle/>
          <a:p>
            <a:pPr>
              <a:lnSpc>
                <a:spcPts val="5040"/>
              </a:lnSpc>
            </a:pPr>
            <a:r>
              <a:rPr lang="en-US" sz="3600">
                <a:solidFill>
                  <a:srgbClr val="FFFFFF"/>
                </a:solidFill>
                <a:latin typeface="Canva Sans 1"/>
              </a:rPr>
              <a:t>This pie chart shows the difference in percentages of respondents who currently have and don't have kokomi in their accounts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DAFcCWhYXR8</dc:identifier>
  <dcterms:modified xsi:type="dcterms:W3CDTF">2011-08-01T06:04:30Z</dcterms:modified>
  <cp:revision>1</cp:revision>
  <dc:title>The Popularity Rise Of Kokomi</dc:title>
</cp:coreProperties>
</file>